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636" r:id="rId2"/>
    <p:sldId id="3237" r:id="rId3"/>
    <p:sldId id="3236" r:id="rId4"/>
    <p:sldId id="3238" r:id="rId5"/>
    <p:sldId id="3239" r:id="rId6"/>
    <p:sldId id="3240" r:id="rId7"/>
    <p:sldId id="3241" r:id="rId8"/>
    <p:sldId id="3244" r:id="rId9"/>
    <p:sldId id="3242" r:id="rId10"/>
    <p:sldId id="3247" r:id="rId11"/>
    <p:sldId id="3245" r:id="rId12"/>
    <p:sldId id="3246" r:id="rId13"/>
    <p:sldId id="3243" r:id="rId14"/>
    <p:sldId id="3249" r:id="rId15"/>
    <p:sldId id="3250" r:id="rId16"/>
    <p:sldId id="324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6619" autoAdjust="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3789080-1CF6-43A1-B1AE-BAD9FB08EB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697593-9D9F-47D0-8296-DF667AAEE6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154A2-94E1-4A39-9ACD-ADA46F530987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141D66-06B6-4B8C-A5F9-38DEB8E5F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19BD85-A3EF-4D34-B7B1-BA2701BA20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C24C6-9F24-4D8D-95F6-2C3B461A7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475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20061-4E72-44BD-A30D-F09204C153FC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C1013-597F-4FC6-B594-2C84FA69E2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1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BF399D-EDE8-4580-B9E2-18D3F5DE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70324"/>
            <a:ext cx="2743200" cy="287676"/>
          </a:xfrm>
        </p:spPr>
        <p:txBody>
          <a:bodyPr/>
          <a:lstStyle/>
          <a:p>
            <a:fld id="{4A8DB5C2-612F-49C4-8A36-D2AEBEED7199}" type="datetime1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FF8A14-C1F6-4164-A22B-F1F06A86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0324"/>
            <a:ext cx="4114800" cy="28767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23CDA-EC61-440A-9CD0-66517575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950" y="6570324"/>
            <a:ext cx="2743200" cy="287676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CBA9D17-A0D3-409F-BFF9-E5BAE63FEE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853782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596258-9B56-404A-B375-CB6FD51F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1381EE-E5D1-4659-AFAB-3F77E9668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41F6FF-ED68-4607-885A-EB998B150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0D2EE-5E42-4C74-BD66-3934CD038B3B}" type="datetime1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794CA5-8294-4EBF-A582-699649CC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3C233C-1E37-4721-A368-7046C1CAC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9D17-A0D3-409F-BFF9-E5BAE63FE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22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2958111033&amp;skuId=3706332507927" TargetMode="External"/><Relationship Id="rId13" Type="http://schemas.openxmlformats.org/officeDocument/2006/relationships/hyperlink" Target="https://item.taobao.com/item.htm?spm=a21n57.sem.item.16.7aba6d69RknNk8&amp;priceTId=214782f017236197009008438e070c&amp;utparam=%7B%22aplus_abtest%22:%2298eab5901d481e96d418930c8c18f473%22%7D&amp;id=593087575476&amp;xxc=ad_ztc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hyperlink" Target="https://item.taobao.com/item.htm?spm=a21n57.sem.item.7.20841c58ZO5mtW&amp;priceTId=2147bfbb17234761135066475e5569&amp;utparam=%7B%22aplus_abtest%22:%22df4d26ef58d6d62053569e45dfb61421%22%7D&amp;id=547121897517&amp;ns=1&amp;abbucket=19&amp;skuId=3475448566193" TargetMode="External"/><Relationship Id="rId2" Type="http://schemas.openxmlformats.org/officeDocument/2006/relationships/image" Target="../media/image3.png"/><Relationship Id="rId16" Type="http://schemas.openxmlformats.org/officeDocument/2006/relationships/hyperlink" Target="https://item.taobao.com/item.htm?spm=a21n57.1.item.2.74b96c63tbuGom&amp;priceTId=2150441417236893571543746e446e&amp;utparam=%7B%22aplus_abtest%22:%22f082e3c14aabbec4c4d7d590cb50d705%22%7D&amp;id=597905223084&amp;ns=1&amp;abbucket=16&amp;skuId=4160951249123&amp;pisk=fU1K9RgdDlqHAc2lOwwMZhmoQezMJ6QUxM7jZ3xnFGIOPhcu8B2ywgKO4HvHOHcJwaIPqgQz8Ut5VgKlKRVc8wRyNoA8iSbFaOqtuMLIO5aWuen7952gRwRyNu3iN-VA8iUO-hEpFPd6yULWNbTSfPLkRYOWALisCEt6VQO5Vdg6zEYIFLtWfcGW9uKsR3cRFdDIiZhZdXhd6FZy7wnKwFfMJUxAR6hSNz8ppn_BXovslRp1zLCrzbpRRtSylMiQmp75BGLpw5DBGNB5DF5QiDLNKN_DfZ3jGwRpyKOWB4G5WB-JC6AbGcLNCwX5TM3-Ne5hiLK2BzGyEC1DhtsKzr76OUsy3_qqTH_5usWDM5DBGNB5DTIr8sfAJ_mDDUDQWPHrUpTih8hijw8b5oY9myF-UYJa7FK0WPHrUpTwWn4LyYkyQP5..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item.taobao.com/item.htm?spm=a21n57.1.item.3.5eb1fe503Fc3wY&amp;priceTId=2147817417236937544472108e0fa2&amp;utparam=%7B%22aplus_abtest%22:%2203983c5322510b84bb09bdb584d2e654%22%7D&amp;id=524137272464&amp;ns=1&amp;abbucket=16&amp;pisk=fB3s93x_POX6V9lQnldUA-2gj44bSATPCsNxZjQNMPUTHDGohRRDjPoQhvHQBNRMjoejIPEmb-yahrGmFBJyzUlisr4pUL8rjaSiDzXY6ZBVJJF0jpRFLUlis-f1HQopzigJD53TMxETvJF8p1QYXxEdJS2dWSQTM9dQiJeYkoQTJyFgNGBYHShlJ_NXfRc693Ko-X66kOe1kZ39oqy5PSP3E2GYX8EdwZ_Xi5Z_efeBUkCJAkh0cqfcloGtqxV-BOpzjjnId5aX8GU-OmH7tVLPCWmZ9byKN_Q-sPNb2rECMZhQS-ZK7zLRdWmK_m3iCs_YsVuzc8qBMZq4J4r-2A1DZXUTMxqouLbgBjhor0zW8GU-OmHScgzdz8wibi1QqZNQUBOCmi5XW2zzFalo_lF31kRBOOn0XWVQUBOCmiqTt5weOB6tm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s://github.com/openUC2/UC2-GIT" TargetMode="External"/><Relationship Id="rId10" Type="http://schemas.openxmlformats.org/officeDocument/2006/relationships/hyperlink" Target="https://item.taobao.com/item.htm?spm=a21n57.1.item.20.61fe64ab66f2eT&amp;priceTId=2150441417236897303128891e446e&amp;utparam=%7B%22aplus_abtest%22:%22f316dde9c8c8a6a46bf5cce429ea499f%22%7D&amp;id=774033940868&amp;ns=1&amp;abbucket=16&amp;pisk=f9E-9d986sfuwqb3V8_mxjAkN6609uePZ7y6xXckRSFYdjxhU0bEvWhYTb0oVbxKvJFUtWeFUvGQOWh3rZjgU8oEA1mdjG2yvTCucW3SRiTb3ALBVQIm4TiEA1fpoHgPXDPGl04fJq6xKvDSFWg7h-MZGvTSAWGjlAMMNDiQO-6xUvkWFviIGxG8Z6hXFXxLRqYBp5ty13xuDx1Eg8KWxxEmeicTejC1NoKZyfwSMH1MQM6x9jr1iZe46zNo3WIOMDP4RWMLGI1nzJaYMYFl6Bl348qKZ8Q5G-nqwmZ7WptQH0hrlkg2wsh_4-ZZcqj1B-Z4Z8rYKpsIn5cbUuidfOo-Vbix3kf2VXUbRu0rYQ1izJaYMYn14yrgX8EHsfHHPtBv8euSnF_pmI2rCt1iHfXRve8EutkxstBv8euS3xhGe9Le8qWV.&amp;skuId=5294760644678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item.taobao.com/item.htm?spm=a1z10.5-c.w4002-16342185064.13.13659dcf2A7CmK&amp;id=541490665445&amp;pisk=faWEpmMAZJeEsr4IGeJybwd3BrvpdKUjrTTWqgjkAeYHRT_PqntDq2DkZcmMqFM7vpNJUa8NyeOBKypyqZ_vR3GCxdAMmHuotHAoShYN-YOCUgHyqgb8vUZL1MIpeL4blTyfvMpKPrGcLYDMsGKJr3vLE0XDeL4bzk5-uHpRlmjHV3Rgb3tSKvbkZcxMW3-oxaYHsVxJ2LYkzW8aaDZyt-jJS_RfjqaSh9YZExqvYBvhBFDoSOxFiEj3wYDlQHRFFY9myqOCZidAdaerBpsVsdxPeocyzI5lddX3S-A9Z_fXa1g3AZbPjapCIucHo6_BI9fqqYjwLUbVII0U7EXdjtpM1-qVjOQCvOSSq8x1lFjdKLy0DpJH-dSzh4KMtZ6RT4cythKwllrZdBbp6qmaLac-wBn9bEZHtbhJthKwllrZwbdLWh8bxBf..&amp;sku_properties=20833:20213" TargetMode="External"/><Relationship Id="rId14" Type="http://schemas.openxmlformats.org/officeDocument/2006/relationships/hyperlink" Target="https://item.taobao.com/item.htm?spm=a1z10.1-c.w4004-8315940386.32.6b4f1770cIjHAE&amp;id=776808279857&amp;pisk=fNIDrWsYCZ8XysGDdzxbWwVYL-U-Gjt6s1n96hdazQRSD1KvX3-yBpAw_Fo2UaXCsIe_lnQks_5kg1X_hdRN_1AOkzEdhtt6bWKgvkBXWYfB1sm2QLywdpG2VctmYtt6b5bV5gJfh62kdMpM78xyIdG2bIuqa8v9pK-wgFlPUdRy_EPawRRL4MeDJBcc386o0zKyTtRVHtIy-Xdh3noijIvpo-B2ZcoNqaNFDLd4RYd6DI1Jn1ZIcn8GROpGiomVs9s5ZL5UjDdVF9QpliztvexkiFI2xArVEnAD8iLn3mCFEO7prgeUAnx2gNKfBvVAEifAhgXtQ4-DDaYhmHSyO4uU2gn6URIr5VT2FLAd8fsECHGAR3wuE2aXuL9Y982o5VT2FLALE80IGEJWHWC..&amp;skuId=548280325558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microsoft.com/office/2017/06/relationships/model3d" Target="../media/model3d2.glb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17/06/relationships/model3d" Target="../media/model3d4.glb"/><Relationship Id="rId5" Type="http://schemas.microsoft.com/office/2017/06/relationships/model3d" Target="../media/model3d1.glb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7">
            <a:extLst>
              <a:ext uri="{FF2B5EF4-FFF2-40B4-BE49-F238E27FC236}">
                <a16:creationId xmlns:a16="http://schemas.microsoft.com/office/drawing/2014/main" id="{5C972379-60DB-4065-AF3A-01BB25C3CC3B}"/>
              </a:ext>
            </a:extLst>
          </p:cNvPr>
          <p:cNvSpPr txBox="1"/>
          <p:nvPr/>
        </p:nvSpPr>
        <p:spPr>
          <a:xfrm>
            <a:off x="4111784" y="3740550"/>
            <a:ext cx="360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导师：翟茂林 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报告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人：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李想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TextBox 26">
            <a:extLst>
              <a:ext uri="{FF2B5EF4-FFF2-40B4-BE49-F238E27FC236}">
                <a16:creationId xmlns:a16="http://schemas.microsoft.com/office/drawing/2014/main" id="{D3C7D486-AB09-4175-903D-1BD874F9893B}"/>
              </a:ext>
            </a:extLst>
          </p:cNvPr>
          <p:cNvSpPr txBox="1"/>
          <p:nvPr/>
        </p:nvSpPr>
        <p:spPr>
          <a:xfrm>
            <a:off x="3411429" y="3320755"/>
            <a:ext cx="5191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北京大学化学与分子工程学院 应用化学系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D2A4E8-5527-471C-AD07-2345A966BFD0}"/>
              </a:ext>
            </a:extLst>
          </p:cNvPr>
          <p:cNvGrpSpPr/>
          <p:nvPr/>
        </p:nvGrpSpPr>
        <p:grpSpPr>
          <a:xfrm>
            <a:off x="1431339" y="1201351"/>
            <a:ext cx="9388670" cy="1988420"/>
            <a:chOff x="1" y="2698231"/>
            <a:chExt cx="12192001" cy="173551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0D80825-8C48-474D-87A6-364ABCC81FF0}"/>
                </a:ext>
              </a:extLst>
            </p:cNvPr>
            <p:cNvSpPr/>
            <p:nvPr/>
          </p:nvSpPr>
          <p:spPr>
            <a:xfrm>
              <a:off x="1" y="2698231"/>
              <a:ext cx="12192001" cy="17355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A83A5D28-9D83-48F5-9E5A-9FE4B0EEFCD2}"/>
                </a:ext>
              </a:extLst>
            </p:cNvPr>
            <p:cNvSpPr/>
            <p:nvPr/>
          </p:nvSpPr>
          <p:spPr>
            <a:xfrm>
              <a:off x="1623934" y="3692029"/>
              <a:ext cx="8944132" cy="604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spc="300" dirty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Arial" panose="020B0604020202020204" pitchFamily="34" charset="0"/>
                </a:rPr>
                <a:t>电化学原位拉曼光谱仪的搭建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EE36021-8FCC-4B85-8566-7EB130891CA7}"/>
                </a:ext>
              </a:extLst>
            </p:cNvPr>
            <p:cNvSpPr/>
            <p:nvPr/>
          </p:nvSpPr>
          <p:spPr>
            <a:xfrm>
              <a:off x="204370" y="2773589"/>
              <a:ext cx="11392577" cy="811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spc="300" dirty="0">
                  <a:solidFill>
                    <a:prstClr val="whit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Construction of electrochemical in-situ Raman spectrometer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6112D7F5-0BB5-439E-BE56-6514A6EF151C}"/>
              </a:ext>
            </a:extLst>
          </p:cNvPr>
          <p:cNvGrpSpPr/>
          <p:nvPr/>
        </p:nvGrpSpPr>
        <p:grpSpPr>
          <a:xfrm>
            <a:off x="5097240" y="4608430"/>
            <a:ext cx="1756012" cy="1751917"/>
            <a:chOff x="2105799" y="20055838"/>
            <a:chExt cx="6748090" cy="6732363"/>
          </a:xfrm>
          <a:solidFill>
            <a:schemeClr val="accent1"/>
          </a:solidFill>
        </p:grpSpPr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2C71814-3CD5-4384-BD75-5B90DC117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26FE1644-E9DD-4D51-80EE-783310CEF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FD497158-79D6-46F7-966F-3425FA2B7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CFF5618C-E761-44F7-896F-4FE288C50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45">
              <a:extLst>
                <a:ext uri="{FF2B5EF4-FFF2-40B4-BE49-F238E27FC236}">
                  <a16:creationId xmlns:a16="http://schemas.microsoft.com/office/drawing/2014/main" id="{D7446E18-F17A-4984-BCC6-B7E1F52DB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F6E61D19-7B2C-4497-B399-701EFE5F4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7BAC70CB-898B-4A15-B1F7-C4CE85925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9F1A83BD-85A3-469B-AC00-6602A68BA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F32EB500-90B0-4205-82ED-166B57C7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4F617127-BCBB-4A32-AAA8-36502E80F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897B8C90-DEB2-4158-B384-343B9267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CB13675F-D179-44C4-BC0A-462F39769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E70B5CC0-D928-4EFD-B2C5-2F6F0CE8D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4FBB0DCE-F889-4809-ACE2-3F2CF7BF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EFCD19A0-81A0-4BA3-B910-84F8654B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2CA3269D-9C7D-4B20-A5AE-325A8A0D4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1B5FE221-3E48-4E96-B8E5-5FE1CD6C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0C80588D-DFE1-4FB4-962E-E3C92D9E1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59">
              <a:extLst>
                <a:ext uri="{FF2B5EF4-FFF2-40B4-BE49-F238E27FC236}">
                  <a16:creationId xmlns:a16="http://schemas.microsoft.com/office/drawing/2014/main" id="{320EA19E-5EAD-4B80-911A-EBF3A2869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60">
              <a:extLst>
                <a:ext uri="{FF2B5EF4-FFF2-40B4-BE49-F238E27FC236}">
                  <a16:creationId xmlns:a16="http://schemas.microsoft.com/office/drawing/2014/main" id="{CE249F1C-D798-4BD0-8FB9-089BB37E7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61">
              <a:extLst>
                <a:ext uri="{FF2B5EF4-FFF2-40B4-BE49-F238E27FC236}">
                  <a16:creationId xmlns:a16="http://schemas.microsoft.com/office/drawing/2014/main" id="{BC1A26E3-0AA5-4CA3-9984-A9FA381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62">
              <a:extLst>
                <a:ext uri="{FF2B5EF4-FFF2-40B4-BE49-F238E27FC236}">
                  <a16:creationId xmlns:a16="http://schemas.microsoft.com/office/drawing/2014/main" id="{019A6925-DD6B-4C29-B18F-663928AE5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71">
              <a:extLst>
                <a:ext uri="{FF2B5EF4-FFF2-40B4-BE49-F238E27FC236}">
                  <a16:creationId xmlns:a16="http://schemas.microsoft.com/office/drawing/2014/main" id="{4E677B05-5C62-4629-A766-3F659E7E1A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6094F490-76AF-4993-A38C-12E058F3209B}"/>
              </a:ext>
            </a:extLst>
          </p:cNvPr>
          <p:cNvSpPr txBox="1"/>
          <p:nvPr/>
        </p:nvSpPr>
        <p:spPr>
          <a:xfrm>
            <a:off x="4204905" y="4158725"/>
            <a:ext cx="360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2024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9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月</a:t>
            </a:r>
            <a:r>
              <a:rPr lang="en-US" altLang="zh-CN" dirty="0">
                <a:solidFill>
                  <a:prstClr val="black">
                    <a:lumMod val="95000"/>
                    <a:lumOff val="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3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日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8A7D54-7522-441F-8B57-F2348605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053-167B-4E9E-B8B0-84676B4C5A18}" type="datetime1">
              <a:rPr lang="zh-CN" altLang="en-US" smtClean="0"/>
              <a:t>2024/9/20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57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65EE4C32-581F-4D05-AFA4-3B7509CD8410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初步组装仪器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5103EFB4-8178-485D-9833-F55DE69D9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t="8801" r="10878" b="14289"/>
          <a:stretch/>
        </p:blipFill>
        <p:spPr>
          <a:xfrm rot="16200000">
            <a:off x="2849377" y="362063"/>
            <a:ext cx="2457692" cy="3649067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AD311CA7-3726-4EEF-93F0-771115794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3" t="10706" r="18702" b="18333"/>
          <a:stretch/>
        </p:blipFill>
        <p:spPr>
          <a:xfrm rot="16200000">
            <a:off x="6691689" y="375619"/>
            <a:ext cx="2457694" cy="3649067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AE568811-16F2-4A6A-8259-CAA6A4A9B249}"/>
              </a:ext>
            </a:extLst>
          </p:cNvPr>
          <p:cNvSpPr txBox="1"/>
          <p:nvPr/>
        </p:nvSpPr>
        <p:spPr>
          <a:xfrm>
            <a:off x="3794824" y="3499678"/>
            <a:ext cx="4215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10.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使用黑色纸板对简易光路进行遮光降噪</a:t>
            </a:r>
            <a:endParaRPr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5B8D5A-A3D0-42F0-8AF3-A250D7589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51" t="9087" r="12748" b="-565"/>
          <a:stretch/>
        </p:blipFill>
        <p:spPr>
          <a:xfrm>
            <a:off x="6249736" y="3853363"/>
            <a:ext cx="3562905" cy="2416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6F0B8A-5AA5-4C3B-B44D-06CAB5AFD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120795" y="3908910"/>
            <a:ext cx="3975205" cy="20574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AAA44F-FAB1-4D1A-8B8F-86EB96D116B0}"/>
              </a:ext>
            </a:extLst>
          </p:cNvPr>
          <p:cNvSpPr txBox="1"/>
          <p:nvPr/>
        </p:nvSpPr>
        <p:spPr>
          <a:xfrm>
            <a:off x="4851266" y="6231523"/>
            <a:ext cx="261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11.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遮光降噪效果示意图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688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4445AD0D-2E5E-4FC2-A028-8AE46FC76EFA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178839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CFB70F-7A5F-45CC-8592-724194572CCE}"/>
              </a:ext>
            </a:extLst>
          </p:cNvPr>
          <p:cNvGrpSpPr/>
          <p:nvPr/>
        </p:nvGrpSpPr>
        <p:grpSpPr>
          <a:xfrm>
            <a:off x="1443181" y="1529464"/>
            <a:ext cx="1739045" cy="461665"/>
            <a:chOff x="914401" y="1529464"/>
            <a:chExt cx="1739045" cy="46166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5B971A6-14B3-431B-83C2-7BACC8A2B96A}"/>
                </a:ext>
              </a:extLst>
            </p:cNvPr>
            <p:cNvSpPr/>
            <p:nvPr/>
          </p:nvSpPr>
          <p:spPr>
            <a:xfrm>
              <a:off x="914401" y="1653310"/>
              <a:ext cx="258618" cy="25861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2C4CEB8-548B-46C7-913C-CDDDAE816D59}"/>
                </a:ext>
              </a:extLst>
            </p:cNvPr>
            <p:cNvSpPr txBox="1"/>
            <p:nvPr/>
          </p:nvSpPr>
          <p:spPr>
            <a:xfrm>
              <a:off x="1237674" y="152946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项目背景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D88AFC1-49D1-48FA-9481-DFB9BDEE2067}"/>
              </a:ext>
            </a:extLst>
          </p:cNvPr>
          <p:cNvGrpSpPr/>
          <p:nvPr/>
        </p:nvGrpSpPr>
        <p:grpSpPr>
          <a:xfrm>
            <a:off x="1443181" y="2298363"/>
            <a:ext cx="1739045" cy="461665"/>
            <a:chOff x="914401" y="2837958"/>
            <a:chExt cx="1739045" cy="46166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DED022F-FBD0-4F30-843C-0107984887CC}"/>
                </a:ext>
              </a:extLst>
            </p:cNvPr>
            <p:cNvSpPr/>
            <p:nvPr/>
          </p:nvSpPr>
          <p:spPr>
            <a:xfrm>
              <a:off x="914401" y="2940120"/>
              <a:ext cx="258618" cy="25861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FC6B04-F142-41D2-A9FF-9F19395A6D39}"/>
                </a:ext>
              </a:extLst>
            </p:cNvPr>
            <p:cNvSpPr txBox="1"/>
            <p:nvPr/>
          </p:nvSpPr>
          <p:spPr>
            <a:xfrm>
              <a:off x="1237674" y="283795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研究进展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392CBD-E588-401C-9C5F-1FB0FBBAF31E}"/>
              </a:ext>
            </a:extLst>
          </p:cNvPr>
          <p:cNvGrpSpPr/>
          <p:nvPr/>
        </p:nvGrpSpPr>
        <p:grpSpPr>
          <a:xfrm>
            <a:off x="1443181" y="2967335"/>
            <a:ext cx="1739045" cy="461665"/>
            <a:chOff x="914401" y="4070050"/>
            <a:chExt cx="1739045" cy="461665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191793B-A45C-4539-B29B-D39532F7D361}"/>
                </a:ext>
              </a:extLst>
            </p:cNvPr>
            <p:cNvSpPr/>
            <p:nvPr/>
          </p:nvSpPr>
          <p:spPr>
            <a:xfrm>
              <a:off x="914401" y="4171574"/>
              <a:ext cx="258618" cy="2586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92E9E63-7307-4814-BC05-2AB3B49821D7}"/>
                </a:ext>
              </a:extLst>
            </p:cNvPr>
            <p:cNvSpPr txBox="1"/>
            <p:nvPr/>
          </p:nvSpPr>
          <p:spPr>
            <a:xfrm>
              <a:off x="1237674" y="407005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当前问题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A26BA71-7D22-4A19-9122-AA17C87EC20A}"/>
              </a:ext>
            </a:extLst>
          </p:cNvPr>
          <p:cNvSpPr txBox="1"/>
          <p:nvPr/>
        </p:nvSpPr>
        <p:spPr>
          <a:xfrm>
            <a:off x="1701799" y="3631911"/>
            <a:ext cx="2262158" cy="1100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3.1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分辨率问题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3.2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光路优化与改造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6ED0D5-76A7-4473-BFE2-8AF34084C794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5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B1EC8E53-FB4D-4715-BEEE-57F9A525B61D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79896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分辨率问题</a:t>
            </a:r>
          </a:p>
        </p:txBody>
      </p:sp>
      <p:pic>
        <p:nvPicPr>
          <p:cNvPr id="7170" name="Picture 2" descr="图谱">
            <a:extLst>
              <a:ext uri="{FF2B5EF4-FFF2-40B4-BE49-F238E27FC236}">
                <a16:creationId xmlns:a16="http://schemas.microsoft.com/office/drawing/2014/main" id="{64030EEB-81A7-4DEA-8231-C8E90DD64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/>
          <a:stretch/>
        </p:blipFill>
        <p:spPr bwMode="auto">
          <a:xfrm>
            <a:off x="1443181" y="3787419"/>
            <a:ext cx="3874924" cy="274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68" name="组合 7167">
            <a:extLst>
              <a:ext uri="{FF2B5EF4-FFF2-40B4-BE49-F238E27FC236}">
                <a16:creationId xmlns:a16="http://schemas.microsoft.com/office/drawing/2014/main" id="{D9FF898C-1EE7-42A7-9C8E-8BFBAA3040A0}"/>
              </a:ext>
            </a:extLst>
          </p:cNvPr>
          <p:cNvGrpSpPr/>
          <p:nvPr/>
        </p:nvGrpSpPr>
        <p:grpSpPr>
          <a:xfrm>
            <a:off x="5534025" y="1127725"/>
            <a:ext cx="4763893" cy="3506275"/>
            <a:chOff x="6506851" y="2143568"/>
            <a:chExt cx="4763893" cy="350627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7A55082-1456-4A3B-A93D-388DF2461E8C}"/>
                </a:ext>
              </a:extLst>
            </p:cNvPr>
            <p:cNvGrpSpPr/>
            <p:nvPr/>
          </p:nvGrpSpPr>
          <p:grpSpPr>
            <a:xfrm>
              <a:off x="6506851" y="2143568"/>
              <a:ext cx="4763893" cy="3506275"/>
              <a:chOff x="6741480" y="2670641"/>
              <a:chExt cx="4763893" cy="3506275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D9D41993-E310-4773-B7A9-61BD294E34C5}"/>
                  </a:ext>
                </a:extLst>
              </p:cNvPr>
              <p:cNvGrpSpPr/>
              <p:nvPr/>
            </p:nvGrpSpPr>
            <p:grpSpPr>
              <a:xfrm rot="3637791">
                <a:off x="7280604" y="4087856"/>
                <a:ext cx="928298" cy="2006545"/>
                <a:chOff x="4965700" y="3019455"/>
                <a:chExt cx="550586" cy="1691062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25DDDB4D-B824-443E-B278-DA535FE72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4212" y="3068895"/>
                  <a:ext cx="532074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5CD8405D-87EE-44A3-83CF-831D8FCF3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4245" y="3019455"/>
                  <a:ext cx="532041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B69735AB-9406-4FAD-808C-1D4ED0BF5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65710" y="2976648"/>
                  <a:ext cx="550576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C8CD08F8-DE7B-4C3E-95FA-E324A437D1AA}"/>
                  </a:ext>
                </a:extLst>
              </p:cNvPr>
              <p:cNvGrpSpPr/>
              <p:nvPr/>
            </p:nvGrpSpPr>
            <p:grpSpPr>
              <a:xfrm>
                <a:off x="7281505" y="2670641"/>
                <a:ext cx="4223868" cy="3506275"/>
                <a:chOff x="6220785" y="984586"/>
                <a:chExt cx="4223868" cy="3506275"/>
              </a:xfrm>
            </p:grpSpPr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DA24B40-5CA0-4548-A31E-B7FA2F1EA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2739" y="3294210"/>
                  <a:ext cx="631337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3E289D87-5BEE-4C3F-AF25-E5E985C63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2778" y="3235546"/>
                  <a:ext cx="631298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338F41B3-3F1C-42E5-B04E-86A315C34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20785" y="3184753"/>
                  <a:ext cx="653291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EDFD0449-C2D3-4E95-A38C-3D0F643FA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74076" y="3184753"/>
                  <a:ext cx="277877" cy="50793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1FEB6DFC-2569-4D7D-A286-0E419965B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4076" y="3241161"/>
                  <a:ext cx="277878" cy="64417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A479D37C-80D4-461E-BC98-C1410D7B6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4076" y="3235546"/>
                  <a:ext cx="277877" cy="1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AEB44F9-81AC-4A98-BA6C-FE6AC91C6F93}"/>
                    </a:ext>
                  </a:extLst>
                </p:cNvPr>
                <p:cNvSpPr txBox="1"/>
                <p:nvPr/>
              </p:nvSpPr>
              <p:spPr>
                <a:xfrm>
                  <a:off x="6447003" y="2775407"/>
                  <a:ext cx="698436" cy="301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  <a:cs typeface="Arial" panose="020B0604020202020204" pitchFamily="34" charset="0"/>
                    </a:rPr>
                    <a:t>凸透镜</a:t>
                  </a:r>
                </a:p>
              </p:txBody>
            </p:sp>
            <p:pic>
              <p:nvPicPr>
                <p:cNvPr id="64" name="图片 63">
                  <a:extLst>
                    <a:ext uri="{FF2B5EF4-FFF2-40B4-BE49-F238E27FC236}">
                      <a16:creationId xmlns:a16="http://schemas.microsoft.com/office/drawing/2014/main" id="{36E4A978-1BFC-468B-BAEE-C5C728351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5980" y="3056652"/>
                  <a:ext cx="75949" cy="356980"/>
                </a:xfrm>
                <a:prstGeom prst="rect">
                  <a:avLst/>
                </a:prstGeom>
              </p:spPr>
            </p:pic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0457B3AD-03A1-48DE-8361-2447D611D99A}"/>
                    </a:ext>
                  </a:extLst>
                </p:cNvPr>
                <p:cNvCxnSpPr/>
                <p:nvPr/>
              </p:nvCxnSpPr>
              <p:spPr>
                <a:xfrm>
                  <a:off x="7151953" y="3006286"/>
                  <a:ext cx="0" cy="20386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40FC6456-CFD3-4CC7-A312-2EEC3DA18242}"/>
                    </a:ext>
                  </a:extLst>
                </p:cNvPr>
                <p:cNvCxnSpPr/>
                <p:nvPr/>
              </p:nvCxnSpPr>
              <p:spPr>
                <a:xfrm>
                  <a:off x="7156371" y="3260515"/>
                  <a:ext cx="0" cy="20386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空心弧 66">
                  <a:extLst>
                    <a:ext uri="{FF2B5EF4-FFF2-40B4-BE49-F238E27FC236}">
                      <a16:creationId xmlns:a16="http://schemas.microsoft.com/office/drawing/2014/main" id="{3FD87C04-9756-43B2-B0D6-2217D5964AFD}"/>
                    </a:ext>
                  </a:extLst>
                </p:cNvPr>
                <p:cNvSpPr/>
                <p:nvPr/>
              </p:nvSpPr>
              <p:spPr>
                <a:xfrm rot="7276277">
                  <a:off x="7888944" y="2257125"/>
                  <a:ext cx="339051" cy="167206"/>
                </a:xfrm>
                <a:prstGeom prst="blockArc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ED7A27BF-AE88-4A55-9B24-5AEADAEFD60A}"/>
                    </a:ext>
                  </a:extLst>
                </p:cNvPr>
                <p:cNvGrpSpPr/>
                <p:nvPr/>
              </p:nvGrpSpPr>
              <p:grpSpPr>
                <a:xfrm>
                  <a:off x="7153222" y="3229503"/>
                  <a:ext cx="694786" cy="187989"/>
                  <a:chOff x="6005753" y="3952791"/>
                  <a:chExt cx="585547" cy="158432"/>
                </a:xfrm>
              </p:grpSpPr>
              <p:cxnSp>
                <p:nvCxnSpPr>
                  <p:cNvPr id="93" name="直接连接符 92">
                    <a:extLst>
                      <a:ext uri="{FF2B5EF4-FFF2-40B4-BE49-F238E27FC236}">
                        <a16:creationId xmlns:a16="http://schemas.microsoft.com/office/drawing/2014/main" id="{E133E829-B1F5-4CD5-BE63-3318526CB4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11594" y="3966169"/>
                    <a:ext cx="517642" cy="14505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接连接符 93">
                    <a:extLst>
                      <a:ext uri="{FF2B5EF4-FFF2-40B4-BE49-F238E27FC236}">
                        <a16:creationId xmlns:a16="http://schemas.microsoft.com/office/drawing/2014/main" id="{72B3221C-BF39-4780-806B-0961BA9AD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05753" y="3952791"/>
                    <a:ext cx="585547" cy="8590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连接符 94">
                    <a:extLst>
                      <a:ext uri="{FF2B5EF4-FFF2-40B4-BE49-F238E27FC236}">
                        <a16:creationId xmlns:a16="http://schemas.microsoft.com/office/drawing/2014/main" id="{4DB6DD19-43D8-4295-AC8C-824D1C594B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05754" y="3952791"/>
                    <a:ext cx="585546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DC03A265-EAB1-48EC-AA51-F859FC53F6A4}"/>
                    </a:ext>
                  </a:extLst>
                </p:cNvPr>
                <p:cNvSpPr/>
                <p:nvPr/>
              </p:nvSpPr>
              <p:spPr>
                <a:xfrm rot="17344175">
                  <a:off x="7091875" y="2426353"/>
                  <a:ext cx="463993" cy="6441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71" name="空心弧 70">
                  <a:extLst>
                    <a:ext uri="{FF2B5EF4-FFF2-40B4-BE49-F238E27FC236}">
                      <a16:creationId xmlns:a16="http://schemas.microsoft.com/office/drawing/2014/main" id="{3BEB66FF-EBF9-408D-B916-FE7AB60448C8}"/>
                    </a:ext>
                  </a:extLst>
                </p:cNvPr>
                <p:cNvSpPr/>
                <p:nvPr/>
              </p:nvSpPr>
              <p:spPr>
                <a:xfrm rot="7569234">
                  <a:off x="7636699" y="3268216"/>
                  <a:ext cx="339051" cy="126436"/>
                </a:xfrm>
                <a:prstGeom prst="blockArc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55A1C3A2-1A67-40E7-A47B-22658DC1D86B}"/>
                    </a:ext>
                  </a:extLst>
                </p:cNvPr>
                <p:cNvCxnSpPr>
                  <a:cxnSpLocks/>
                  <a:stCxn id="70" idx="2"/>
                  <a:endCxn id="67" idx="1"/>
                </p:cNvCxnSpPr>
                <p:nvPr/>
              </p:nvCxnSpPr>
              <p:spPr>
                <a:xfrm flipV="1">
                  <a:off x="7354314" y="2467759"/>
                  <a:ext cx="627006" cy="1325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926A9B35-84E7-447F-BE08-7D22B0D968AC}"/>
                    </a:ext>
                  </a:extLst>
                </p:cNvPr>
                <p:cNvCxnSpPr>
                  <a:cxnSpLocks/>
                  <a:endCxn id="67" idx="2"/>
                </p:cNvCxnSpPr>
                <p:nvPr/>
              </p:nvCxnSpPr>
              <p:spPr>
                <a:xfrm flipV="1">
                  <a:off x="7369160" y="2340729"/>
                  <a:ext cx="689309" cy="11648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85EF1F97-BB45-4546-BB14-F28B0FEAEAA4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 flipV="1">
                  <a:off x="7373550" y="2213695"/>
                  <a:ext cx="762069" cy="259019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3EB46634-092A-48E8-8755-241CF8B06758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7816466" y="1660793"/>
                  <a:ext cx="319154" cy="552902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A063EB4A-F9DF-4A7D-812C-EB399C6DA0EF}"/>
                    </a:ext>
                  </a:extLst>
                </p:cNvPr>
                <p:cNvCxnSpPr>
                  <a:cxnSpLocks/>
                  <a:stCxn id="85" idx="2"/>
                  <a:endCxn id="67" idx="2"/>
                </p:cNvCxnSpPr>
                <p:nvPr/>
              </p:nvCxnSpPr>
              <p:spPr>
                <a:xfrm>
                  <a:off x="7584910" y="1769044"/>
                  <a:ext cx="473559" cy="571684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59E5ED45-90E1-4E47-BA78-7DBB67D21050}"/>
                    </a:ext>
                  </a:extLst>
                </p:cNvPr>
                <p:cNvCxnSpPr>
                  <a:cxnSpLocks/>
                  <a:endCxn id="67" idx="1"/>
                </p:cNvCxnSpPr>
                <p:nvPr/>
              </p:nvCxnSpPr>
              <p:spPr>
                <a:xfrm>
                  <a:off x="7323512" y="1947582"/>
                  <a:ext cx="657808" cy="520177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1C3B207-065B-4FFD-9119-00AD5D6F9AAA}"/>
                    </a:ext>
                  </a:extLst>
                </p:cNvPr>
                <p:cNvSpPr txBox="1"/>
                <p:nvPr/>
              </p:nvSpPr>
              <p:spPr>
                <a:xfrm>
                  <a:off x="6921929" y="3475413"/>
                  <a:ext cx="538662" cy="301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  <a:cs typeface="Arial" panose="020B0604020202020204" pitchFamily="34" charset="0"/>
                    </a:rPr>
                    <a:t>狭缝</a:t>
                  </a:r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899EEF23-AA98-4358-AB7E-53B2CC4EFE6B}"/>
                    </a:ext>
                  </a:extLst>
                </p:cNvPr>
                <p:cNvSpPr txBox="1"/>
                <p:nvPr/>
              </p:nvSpPr>
              <p:spPr>
                <a:xfrm>
                  <a:off x="7820036" y="3331433"/>
                  <a:ext cx="698436" cy="301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  <a:cs typeface="Arial" panose="020B0604020202020204" pitchFamily="34" charset="0"/>
                    </a:rPr>
                    <a:t>凹面镜</a:t>
                  </a: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670BED2-6EA5-44C8-B306-ADDFFF68508C}"/>
                    </a:ext>
                  </a:extLst>
                </p:cNvPr>
                <p:cNvSpPr txBox="1"/>
                <p:nvPr/>
              </p:nvSpPr>
              <p:spPr>
                <a:xfrm>
                  <a:off x="6441553" y="2207242"/>
                  <a:ext cx="858209" cy="301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  <a:cs typeface="Arial" panose="020B0604020202020204" pitchFamily="34" charset="0"/>
                    </a:rPr>
                    <a:t>反射光栅</a:t>
                  </a:r>
                </a:p>
              </p:txBody>
            </p:sp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A9F2B067-1B3B-4E60-BDD5-E35150462877}"/>
                    </a:ext>
                  </a:extLst>
                </p:cNvPr>
                <p:cNvSpPr txBox="1"/>
                <p:nvPr/>
              </p:nvSpPr>
              <p:spPr>
                <a:xfrm>
                  <a:off x="6743383" y="1213065"/>
                  <a:ext cx="938095" cy="301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dirty="0">
                      <a:latin typeface="楷体" panose="02010609060101010101" pitchFamily="49" charset="-122"/>
                      <a:ea typeface="楷体" panose="02010609060101010101" pitchFamily="49" charset="-122"/>
                      <a:cs typeface="Arial" panose="020B0604020202020204" pitchFamily="34" charset="0"/>
                    </a:rPr>
                    <a:t>CCD</a:t>
                  </a:r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  <a:cs typeface="Arial" panose="020B0604020202020204" pitchFamily="34" charset="0"/>
                    </a:rPr>
                    <a:t>检测器</a:t>
                  </a:r>
                </a:p>
              </p:txBody>
            </p:sp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E519BA9-909A-4B51-B6AF-AA1C5516CF19}"/>
                    </a:ext>
                  </a:extLst>
                </p:cNvPr>
                <p:cNvSpPr txBox="1"/>
                <p:nvPr/>
              </p:nvSpPr>
              <p:spPr>
                <a:xfrm>
                  <a:off x="8041304" y="2439641"/>
                  <a:ext cx="698436" cy="301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  <a:cs typeface="Arial" panose="020B0604020202020204" pitchFamily="34" charset="0"/>
                    </a:rPr>
                    <a:t>凹面镜</a:t>
                  </a:r>
                </a:p>
              </p:txBody>
            </p:sp>
            <p:sp>
              <p:nvSpPr>
                <p:cNvPr id="83" name="任意多边形: 形状 82">
                  <a:extLst>
                    <a:ext uri="{FF2B5EF4-FFF2-40B4-BE49-F238E27FC236}">
                      <a16:creationId xmlns:a16="http://schemas.microsoft.com/office/drawing/2014/main" id="{367C7D5F-AF0D-4E8B-8325-D55586896FCA}"/>
                    </a:ext>
                  </a:extLst>
                </p:cNvPr>
                <p:cNvSpPr/>
                <p:nvPr/>
              </p:nvSpPr>
              <p:spPr>
                <a:xfrm rot="7946306" flipH="1">
                  <a:off x="8462700" y="1099636"/>
                  <a:ext cx="371474" cy="2084978"/>
                </a:xfrm>
                <a:custGeom>
                  <a:avLst/>
                  <a:gdLst>
                    <a:gd name="connsiteX0" fmla="*/ 211239 w 312911"/>
                    <a:gd name="connsiteY0" fmla="*/ 0 h 533400"/>
                    <a:gd name="connsiteX1" fmla="*/ 1689 w 312911"/>
                    <a:gd name="connsiteY1" fmla="*/ 209550 h 533400"/>
                    <a:gd name="connsiteX2" fmla="*/ 312839 w 312911"/>
                    <a:gd name="connsiteY2" fmla="*/ 361950 h 533400"/>
                    <a:gd name="connsiteX3" fmla="*/ 33439 w 312911"/>
                    <a:gd name="connsiteY3" fmla="*/ 508000 h 533400"/>
                    <a:gd name="connsiteX4" fmla="*/ 27089 w 312911"/>
                    <a:gd name="connsiteY4" fmla="*/ 508000 h 533400"/>
                    <a:gd name="connsiteX5" fmla="*/ 39789 w 312911"/>
                    <a:gd name="connsiteY5" fmla="*/ 533400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2911" h="533400">
                      <a:moveTo>
                        <a:pt x="211239" y="0"/>
                      </a:moveTo>
                      <a:cubicBezTo>
                        <a:pt x="97997" y="74612"/>
                        <a:pt x="-15244" y="149225"/>
                        <a:pt x="1689" y="209550"/>
                      </a:cubicBezTo>
                      <a:cubicBezTo>
                        <a:pt x="18622" y="269875"/>
                        <a:pt x="307547" y="312208"/>
                        <a:pt x="312839" y="361950"/>
                      </a:cubicBezTo>
                      <a:cubicBezTo>
                        <a:pt x="318131" y="411692"/>
                        <a:pt x="33439" y="508000"/>
                        <a:pt x="33439" y="508000"/>
                      </a:cubicBezTo>
                      <a:cubicBezTo>
                        <a:pt x="-14186" y="532342"/>
                        <a:pt x="26031" y="503767"/>
                        <a:pt x="27089" y="508000"/>
                      </a:cubicBezTo>
                      <a:cubicBezTo>
                        <a:pt x="28147" y="512233"/>
                        <a:pt x="29206" y="532342"/>
                        <a:pt x="39789" y="533400"/>
                      </a:cubicBezTo>
                    </a:path>
                  </a:pathLst>
                </a:cu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4" name="图片 83">
                  <a:extLst>
                    <a:ext uri="{FF2B5EF4-FFF2-40B4-BE49-F238E27FC236}">
                      <a16:creationId xmlns:a16="http://schemas.microsoft.com/office/drawing/2014/main" id="{CC5FFE68-54F2-40F2-B9B6-C595120B85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4043" y="2269848"/>
                  <a:ext cx="1095842" cy="911394"/>
                </a:xfrm>
                <a:prstGeom prst="rect">
                  <a:avLst/>
                </a:prstGeom>
              </p:spPr>
            </p:pic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509EC7A-C83F-4F6C-A627-BF4F4AFD1C06}"/>
                    </a:ext>
                  </a:extLst>
                </p:cNvPr>
                <p:cNvSpPr/>
                <p:nvPr/>
              </p:nvSpPr>
              <p:spPr>
                <a:xfrm rot="19635840">
                  <a:off x="7085320" y="1557421"/>
                  <a:ext cx="874868" cy="229879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7FDEF42E-A0A1-4744-9A24-E6D1E2D3FF3A}"/>
                    </a:ext>
                  </a:extLst>
                </p:cNvPr>
                <p:cNvSpPr txBox="1"/>
                <p:nvPr/>
              </p:nvSpPr>
              <p:spPr>
                <a:xfrm>
                  <a:off x="9325792" y="3224968"/>
                  <a:ext cx="858209" cy="301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  <a:cs typeface="Arial" panose="020B0604020202020204" pitchFamily="34" charset="0"/>
                    </a:rPr>
                    <a:t>信号分析</a:t>
                  </a:r>
                </a:p>
              </p:txBody>
            </p:sp>
            <p:sp>
              <p:nvSpPr>
                <p:cNvPr id="88" name="矩形: 圆角 87">
                  <a:extLst>
                    <a:ext uri="{FF2B5EF4-FFF2-40B4-BE49-F238E27FC236}">
                      <a16:creationId xmlns:a16="http://schemas.microsoft.com/office/drawing/2014/main" id="{9949AFB9-5EDC-4703-89D8-061CA9D20C7A}"/>
                    </a:ext>
                  </a:extLst>
                </p:cNvPr>
                <p:cNvSpPr/>
                <p:nvPr/>
              </p:nvSpPr>
              <p:spPr>
                <a:xfrm>
                  <a:off x="6515083" y="984586"/>
                  <a:ext cx="3929570" cy="3506275"/>
                </a:xfrm>
                <a:prstGeom prst="roundRect">
                  <a:avLst/>
                </a:prstGeom>
                <a:noFill/>
                <a:ln w="28575">
                  <a:solidFill>
                    <a:schemeClr val="accent5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089D3F4-0B2A-4BAB-8E9A-1D41A31B4AE8}"/>
                </a:ext>
              </a:extLst>
            </p:cNvPr>
            <p:cNvSpPr txBox="1"/>
            <p:nvPr/>
          </p:nvSpPr>
          <p:spPr>
            <a:xfrm>
              <a:off x="10072621" y="2235099"/>
              <a:ext cx="1040806" cy="438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5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内光路</a:t>
              </a:r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9CDD994-AB89-4FCF-8F9B-8C80A6054872}"/>
              </a:ext>
            </a:extLst>
          </p:cNvPr>
          <p:cNvSpPr txBox="1"/>
          <p:nvPr/>
        </p:nvSpPr>
        <p:spPr>
          <a:xfrm>
            <a:off x="5976197" y="4810150"/>
            <a:ext cx="51697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CCD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的采样密度、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狭缝宽度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CCD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接光的波长范围对仪器的分辨率十分重要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进一步提升信噪比；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更换采样模块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可调狭缝，接收范围更集中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，当前模块转为紫外备用。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9473A13-A590-4C9F-916A-1633E2429647}"/>
              </a:ext>
            </a:extLst>
          </p:cNvPr>
          <p:cNvSpPr txBox="1"/>
          <p:nvPr/>
        </p:nvSpPr>
        <p:spPr>
          <a:xfrm>
            <a:off x="2464378" y="6231964"/>
            <a:ext cx="2743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12.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乙醇的标准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Raman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光谱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F3F0A84-E915-457B-A7CF-A01D9B6B2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51" t="9087" r="12748" b="-565"/>
          <a:stretch/>
        </p:blipFill>
        <p:spPr>
          <a:xfrm>
            <a:off x="1068721" y="721007"/>
            <a:ext cx="4467244" cy="303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0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A40B8CF1-CAEE-46F4-9C01-B59810AF30D3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81394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光路优化与改造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2D2AE8-4D0A-4B68-83A2-F06380ACA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09" y="1381991"/>
            <a:ext cx="5458691" cy="40940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C8BAA8-55A7-49FB-9C96-1A23F7353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2" y="1381991"/>
            <a:ext cx="5460829" cy="4094018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BFA596F6-E443-4212-A82F-8ACAEF15108B}"/>
              </a:ext>
            </a:extLst>
          </p:cNvPr>
          <p:cNvSpPr txBox="1"/>
          <p:nvPr/>
        </p:nvSpPr>
        <p:spPr>
          <a:xfrm>
            <a:off x="2218462" y="5526754"/>
            <a:ext cx="1933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13.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原位电化学池</a:t>
            </a:r>
            <a:endParaRPr lang="zh-CN" altLang="en-US" sz="16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35DEF06-403E-44A8-9174-CBECFF581B2F}"/>
              </a:ext>
            </a:extLst>
          </p:cNvPr>
          <p:cNvSpPr txBox="1"/>
          <p:nvPr/>
        </p:nvSpPr>
        <p:spPr>
          <a:xfrm>
            <a:off x="7374937" y="5532029"/>
            <a:ext cx="3573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14.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为适配原位电化学池的光路调整</a:t>
            </a:r>
          </a:p>
        </p:txBody>
      </p:sp>
    </p:spTree>
    <p:extLst>
      <p:ext uri="{BB962C8B-B14F-4D97-AF65-F5344CB8AC3E}">
        <p14:creationId xmlns:p14="http://schemas.microsoft.com/office/powerpoint/2010/main" val="198977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33374A96-A76D-4D87-BF09-6EED60703FE3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光路优化与改造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F3BB95-8817-42E9-98FE-EA96CCA0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4" y="1031588"/>
            <a:ext cx="5493012" cy="34854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93F5AAD-2AD7-4C25-85E8-CD0562E27D36}"/>
              </a:ext>
            </a:extLst>
          </p:cNvPr>
          <p:cNvSpPr txBox="1"/>
          <p:nvPr/>
        </p:nvSpPr>
        <p:spPr>
          <a:xfrm>
            <a:off x="707561" y="4711950"/>
            <a:ext cx="5388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DLP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光固化打印机，低成本高精度生产模具、支架。也可以使用合成的光敏树脂打印特殊形状的构建。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FED0E3-A7E0-4E71-AC4C-AD2C7AAE8419}"/>
              </a:ext>
            </a:extLst>
          </p:cNvPr>
          <p:cNvSpPr txBox="1"/>
          <p:nvPr/>
        </p:nvSpPr>
        <p:spPr>
          <a:xfrm>
            <a:off x="71581" y="6262300"/>
            <a:ext cx="685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Zanini, A.; Celdran, P. A.; Walter, O.; et al. </a:t>
            </a:r>
            <a:r>
              <a:rPr lang="nl-NL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Functional Materials </a:t>
            </a:r>
            <a:r>
              <a:rPr lang="nl-NL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nl-NL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2406916.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6FB23-A0E0-4E92-B518-DEBCF30A061D}"/>
              </a:ext>
            </a:extLst>
          </p:cNvPr>
          <p:cNvSpPr txBox="1"/>
          <p:nvPr/>
        </p:nvSpPr>
        <p:spPr>
          <a:xfrm>
            <a:off x="7782105" y="5358281"/>
            <a:ext cx="3573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15. 3D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打印光固化树脂材料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35A3F3-8C5D-4E8B-9706-47AEA56D6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699" y="1161165"/>
            <a:ext cx="4343594" cy="40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95DD8393-05DE-40D0-925E-8258BD77D71A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光路优化与改造</a:t>
            </a:r>
          </a:p>
        </p:txBody>
      </p:sp>
      <p:pic>
        <p:nvPicPr>
          <p:cNvPr id="3074" name="Picture 2" descr="光纤准直管 的图像结果">
            <a:extLst>
              <a:ext uri="{FF2B5EF4-FFF2-40B4-BE49-F238E27FC236}">
                <a16:creationId xmlns:a16="http://schemas.microsoft.com/office/drawing/2014/main" id="{29B8260A-F045-4A6C-A06F-E7340516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28" y="4191412"/>
            <a:ext cx="3591208" cy="17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光纤激光 的图像结果">
            <a:extLst>
              <a:ext uri="{FF2B5EF4-FFF2-40B4-BE49-F238E27FC236}">
                <a16:creationId xmlns:a16="http://schemas.microsoft.com/office/drawing/2014/main" id="{09754574-2A51-42C4-B9CD-E3AA3DF2B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/>
          <a:stretch/>
        </p:blipFill>
        <p:spPr bwMode="auto">
          <a:xfrm>
            <a:off x="1708491" y="1331650"/>
            <a:ext cx="2364003" cy="219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D2E84A-042E-4333-BC68-46E76F658EA6}"/>
              </a:ext>
            </a:extLst>
          </p:cNvPr>
          <p:cNvGrpSpPr/>
          <p:nvPr/>
        </p:nvGrpSpPr>
        <p:grpSpPr>
          <a:xfrm>
            <a:off x="5244051" y="1613251"/>
            <a:ext cx="3701377" cy="2793003"/>
            <a:chOff x="4658125" y="1304056"/>
            <a:chExt cx="3701377" cy="2793003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9A6214F-ECBD-466B-92D9-DDB32B478F3F}"/>
                </a:ext>
              </a:extLst>
            </p:cNvPr>
            <p:cNvGrpSpPr/>
            <p:nvPr/>
          </p:nvGrpSpPr>
          <p:grpSpPr>
            <a:xfrm>
              <a:off x="4658125" y="1304056"/>
              <a:ext cx="3495275" cy="2793003"/>
              <a:chOff x="4658125" y="1100076"/>
              <a:chExt cx="3495275" cy="2793003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AB34C7-1259-4C81-B549-895986FF45AF}"/>
                  </a:ext>
                </a:extLst>
              </p:cNvPr>
              <p:cNvSpPr txBox="1"/>
              <p:nvPr/>
            </p:nvSpPr>
            <p:spPr>
              <a:xfrm>
                <a:off x="5139368" y="2743974"/>
                <a:ext cx="2532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光纤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准直管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接光光路</a:t>
                </a:r>
                <a:endParaRPr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AD7BC0C-8D9C-4A4D-AEAD-AD5E948FB9CB}"/>
                  </a:ext>
                </a:extLst>
              </p:cNvPr>
              <p:cNvSpPr txBox="1"/>
              <p:nvPr/>
            </p:nvSpPr>
            <p:spPr>
              <a:xfrm>
                <a:off x="4658125" y="1100076"/>
                <a:ext cx="34952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光纤激光器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扩束器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入射光路</a:t>
                </a:r>
                <a:endParaRPr lang="zh-CN" altLang="en-US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E37E730-046A-46B6-8882-6C6C99224F87}"/>
                  </a:ext>
                </a:extLst>
              </p:cNvPr>
              <p:cNvSpPr txBox="1"/>
              <p:nvPr/>
            </p:nvSpPr>
            <p:spPr>
              <a:xfrm>
                <a:off x="5926075" y="1901486"/>
                <a:ext cx="959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样品池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C114E68D-F77A-470B-B87C-7C4924CA8EC7}"/>
                  </a:ext>
                </a:extLst>
              </p:cNvPr>
              <p:cNvCxnSpPr>
                <a:cxnSpLocks/>
                <a:stCxn id="19" idx="0"/>
                <a:endCxn id="18" idx="2"/>
              </p:cNvCxnSpPr>
              <p:nvPr/>
            </p:nvCxnSpPr>
            <p:spPr>
              <a:xfrm flipV="1">
                <a:off x="6405763" y="1469408"/>
                <a:ext cx="0" cy="4320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5B0F28AF-2DF1-4CC6-B40C-5CB932F3F290}"/>
                  </a:ext>
                </a:extLst>
              </p:cNvPr>
              <p:cNvCxnSpPr>
                <a:cxnSpLocks/>
                <a:stCxn id="16" idx="0"/>
                <a:endCxn id="19" idx="2"/>
              </p:cNvCxnSpPr>
              <p:nvPr/>
            </p:nvCxnSpPr>
            <p:spPr>
              <a:xfrm flipV="1">
                <a:off x="6405762" y="2270818"/>
                <a:ext cx="1" cy="4731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C182AC79-47CE-46F1-A75D-3CB042164F8E}"/>
                  </a:ext>
                </a:extLst>
              </p:cNvPr>
              <p:cNvSpPr/>
              <p:nvPr/>
            </p:nvSpPr>
            <p:spPr>
              <a:xfrm>
                <a:off x="5340443" y="1685447"/>
                <a:ext cx="2130638" cy="79142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6F044C5-BE13-4F50-8ECF-26344B2D0DB0}"/>
                  </a:ext>
                </a:extLst>
              </p:cNvPr>
              <p:cNvSpPr txBox="1"/>
              <p:nvPr/>
            </p:nvSpPr>
            <p:spPr>
              <a:xfrm>
                <a:off x="5139368" y="3523747"/>
                <a:ext cx="2532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光谱仪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软件分析</a:t>
                </a:r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4EA68C-2567-4A70-8B35-81AECAC5719E}"/>
                </a:ext>
              </a:extLst>
            </p:cNvPr>
            <p:cNvGrpSpPr/>
            <p:nvPr/>
          </p:nvGrpSpPr>
          <p:grpSpPr>
            <a:xfrm>
              <a:off x="7165471" y="1952911"/>
              <a:ext cx="1194031" cy="638039"/>
              <a:chOff x="7165471" y="1952911"/>
              <a:chExt cx="1194031" cy="638039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A5FE207-56DA-45D9-96D1-B3C60709D059}"/>
                  </a:ext>
                </a:extLst>
              </p:cNvPr>
              <p:cNvSpPr txBox="1"/>
              <p:nvPr/>
            </p:nvSpPr>
            <p:spPr>
              <a:xfrm>
                <a:off x="7514951" y="1952911"/>
                <a:ext cx="8445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γ</a:t>
                </a:r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射线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C58ABE3A-8087-43F5-B097-A3514D0755C5}"/>
                  </a:ext>
                </a:extLst>
              </p:cNvPr>
              <p:cNvCxnSpPr/>
              <p:nvPr/>
            </p:nvCxnSpPr>
            <p:spPr>
              <a:xfrm flipH="1">
                <a:off x="7169129" y="2340896"/>
                <a:ext cx="11757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12554FD5-9232-439C-AE04-66E667750BFB}"/>
                  </a:ext>
                </a:extLst>
              </p:cNvPr>
              <p:cNvCxnSpPr/>
              <p:nvPr/>
            </p:nvCxnSpPr>
            <p:spPr>
              <a:xfrm flipH="1">
                <a:off x="7165472" y="2461958"/>
                <a:ext cx="11757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0F4F6358-4670-43B5-88F2-8AA3138E0450}"/>
                  </a:ext>
                </a:extLst>
              </p:cNvPr>
              <p:cNvCxnSpPr/>
              <p:nvPr/>
            </p:nvCxnSpPr>
            <p:spPr>
              <a:xfrm flipH="1">
                <a:off x="7165471" y="2590950"/>
                <a:ext cx="11757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44A5952-A57C-4D8C-B655-41091FE147D9}"/>
              </a:ext>
            </a:extLst>
          </p:cNvPr>
          <p:cNvCxnSpPr>
            <a:cxnSpLocks/>
            <a:stCxn id="39" idx="0"/>
            <a:endCxn id="16" idx="2"/>
          </p:cNvCxnSpPr>
          <p:nvPr/>
        </p:nvCxnSpPr>
        <p:spPr>
          <a:xfrm flipV="1">
            <a:off x="6991688" y="3626481"/>
            <a:ext cx="0" cy="410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9D18625-66ED-4579-9EAB-E48F44450B7C}"/>
              </a:ext>
            </a:extLst>
          </p:cNvPr>
          <p:cNvSpPr txBox="1"/>
          <p:nvPr/>
        </p:nvSpPr>
        <p:spPr>
          <a:xfrm>
            <a:off x="5216246" y="4814357"/>
            <a:ext cx="5410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一个大胆的想法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是否能仅将样品池以及光纤暴露在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辐射环境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中，利用光纤延长精密仪器组件的距离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30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D2A4E8-5527-471C-AD07-2345A966BFD0}"/>
              </a:ext>
            </a:extLst>
          </p:cNvPr>
          <p:cNvGrpSpPr/>
          <p:nvPr/>
        </p:nvGrpSpPr>
        <p:grpSpPr>
          <a:xfrm>
            <a:off x="1431339" y="1963041"/>
            <a:ext cx="9388670" cy="1988420"/>
            <a:chOff x="1" y="2698231"/>
            <a:chExt cx="12192001" cy="173551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0D80825-8C48-474D-87A6-364ABCC81FF0}"/>
                </a:ext>
              </a:extLst>
            </p:cNvPr>
            <p:cNvSpPr/>
            <p:nvPr/>
          </p:nvSpPr>
          <p:spPr>
            <a:xfrm>
              <a:off x="1" y="2698231"/>
              <a:ext cx="12192001" cy="17355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A83A5D28-9D83-48F5-9E5A-9FE4B0EEFCD2}"/>
                </a:ext>
              </a:extLst>
            </p:cNvPr>
            <p:cNvSpPr/>
            <p:nvPr/>
          </p:nvSpPr>
          <p:spPr>
            <a:xfrm>
              <a:off x="1558820" y="3322052"/>
              <a:ext cx="8944132" cy="52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Arial" panose="020B0604020202020204" pitchFamily="34" charset="0"/>
                </a:rPr>
                <a:t>感谢</a:t>
              </a:r>
              <a:r>
                <a:rPr lang="zh-CN" altLang="en-US" sz="3200" b="1" spc="300" dirty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Arial" panose="020B0604020202020204" pitchFamily="34" charset="0"/>
                </a:rPr>
                <a:t>各位</a:t>
              </a: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Arial" panose="020B0604020202020204" pitchFamily="34" charset="0"/>
                </a:rPr>
                <a:t>老师和同学的指导！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EE36021-8FCC-4B85-8566-7EB130891CA7}"/>
                </a:ext>
              </a:extLst>
            </p:cNvPr>
            <p:cNvSpPr/>
            <p:nvPr/>
          </p:nvSpPr>
          <p:spPr>
            <a:xfrm>
              <a:off x="204370" y="2773589"/>
              <a:ext cx="11392577" cy="492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6112D7F5-0BB5-439E-BE56-6514A6EF151C}"/>
              </a:ext>
            </a:extLst>
          </p:cNvPr>
          <p:cNvGrpSpPr/>
          <p:nvPr/>
        </p:nvGrpSpPr>
        <p:grpSpPr>
          <a:xfrm>
            <a:off x="5097240" y="4608430"/>
            <a:ext cx="1756012" cy="1751917"/>
            <a:chOff x="2105799" y="20055838"/>
            <a:chExt cx="6748090" cy="6732363"/>
          </a:xfrm>
          <a:solidFill>
            <a:schemeClr val="accent1"/>
          </a:solidFill>
        </p:grpSpPr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2C71814-3CD5-4384-BD75-5B90DC117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26FE1644-E9DD-4D51-80EE-783310CEF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FD497158-79D6-46F7-966F-3425FA2B7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CFF5618C-E761-44F7-896F-4FE288C50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45">
              <a:extLst>
                <a:ext uri="{FF2B5EF4-FFF2-40B4-BE49-F238E27FC236}">
                  <a16:creationId xmlns:a16="http://schemas.microsoft.com/office/drawing/2014/main" id="{D7446E18-F17A-4984-BCC6-B7E1F52DB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F6E61D19-7B2C-4497-B399-701EFE5F4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7BAC70CB-898B-4A15-B1F7-C4CE85925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9F1A83BD-85A3-469B-AC00-6602A68BA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F32EB500-90B0-4205-82ED-166B57C7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4F617127-BCBB-4A32-AAA8-36502E80F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897B8C90-DEB2-4158-B384-343B9267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CB13675F-D179-44C4-BC0A-462F39769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E70B5CC0-D928-4EFD-B2C5-2F6F0CE8D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4FBB0DCE-F889-4809-ACE2-3F2CF7BF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EFCD19A0-81A0-4BA3-B910-84F8654B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2CA3269D-9C7D-4B20-A5AE-325A8A0D4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1B5FE221-3E48-4E96-B8E5-5FE1CD6C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0C80588D-DFE1-4FB4-962E-E3C92D9E1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59">
              <a:extLst>
                <a:ext uri="{FF2B5EF4-FFF2-40B4-BE49-F238E27FC236}">
                  <a16:creationId xmlns:a16="http://schemas.microsoft.com/office/drawing/2014/main" id="{320EA19E-5EAD-4B80-911A-EBF3A2869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60">
              <a:extLst>
                <a:ext uri="{FF2B5EF4-FFF2-40B4-BE49-F238E27FC236}">
                  <a16:creationId xmlns:a16="http://schemas.microsoft.com/office/drawing/2014/main" id="{CE249F1C-D798-4BD0-8FB9-089BB37E7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61">
              <a:extLst>
                <a:ext uri="{FF2B5EF4-FFF2-40B4-BE49-F238E27FC236}">
                  <a16:creationId xmlns:a16="http://schemas.microsoft.com/office/drawing/2014/main" id="{BC1A26E3-0AA5-4CA3-9984-A9FA381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62">
              <a:extLst>
                <a:ext uri="{FF2B5EF4-FFF2-40B4-BE49-F238E27FC236}">
                  <a16:creationId xmlns:a16="http://schemas.microsoft.com/office/drawing/2014/main" id="{019A6925-DD6B-4C29-B18F-663928AE5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71">
              <a:extLst>
                <a:ext uri="{FF2B5EF4-FFF2-40B4-BE49-F238E27FC236}">
                  <a16:creationId xmlns:a16="http://schemas.microsoft.com/office/drawing/2014/main" id="{4E677B05-5C62-4629-A766-3F659E7E1A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4BE566-6E5D-42D7-8D17-58C8454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D7FD-1B1E-4032-B2FC-6B250978F3BE}" type="datetime1">
              <a:rPr lang="zh-CN" altLang="en-US" smtClean="0"/>
              <a:t>2024/9/20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12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1F6A3668-DA89-45E1-BEC0-B5CCFD549FA6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24595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CFB70F-7A5F-45CC-8592-724194572CCE}"/>
              </a:ext>
            </a:extLst>
          </p:cNvPr>
          <p:cNvGrpSpPr/>
          <p:nvPr/>
        </p:nvGrpSpPr>
        <p:grpSpPr>
          <a:xfrm>
            <a:off x="1443181" y="1529464"/>
            <a:ext cx="1739045" cy="461665"/>
            <a:chOff x="914401" y="1529464"/>
            <a:chExt cx="1739045" cy="46166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5B971A6-14B3-431B-83C2-7BACC8A2B96A}"/>
                </a:ext>
              </a:extLst>
            </p:cNvPr>
            <p:cNvSpPr/>
            <p:nvPr/>
          </p:nvSpPr>
          <p:spPr>
            <a:xfrm>
              <a:off x="914401" y="1653310"/>
              <a:ext cx="258618" cy="258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2C4CEB8-548B-46C7-913C-CDDDAE816D59}"/>
                </a:ext>
              </a:extLst>
            </p:cNvPr>
            <p:cNvSpPr txBox="1"/>
            <p:nvPr/>
          </p:nvSpPr>
          <p:spPr>
            <a:xfrm>
              <a:off x="1237674" y="152946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项目背景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D88AFC1-49D1-48FA-9481-DFB9BDEE2067}"/>
              </a:ext>
            </a:extLst>
          </p:cNvPr>
          <p:cNvGrpSpPr/>
          <p:nvPr/>
        </p:nvGrpSpPr>
        <p:grpSpPr>
          <a:xfrm>
            <a:off x="1443181" y="3429000"/>
            <a:ext cx="1739045" cy="461665"/>
            <a:chOff x="914401" y="2837958"/>
            <a:chExt cx="1739045" cy="46166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DED022F-FBD0-4F30-843C-0107984887CC}"/>
                </a:ext>
              </a:extLst>
            </p:cNvPr>
            <p:cNvSpPr/>
            <p:nvPr/>
          </p:nvSpPr>
          <p:spPr>
            <a:xfrm>
              <a:off x="914401" y="2940120"/>
              <a:ext cx="258618" cy="25861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FC6B04-F142-41D2-A9FF-9F19395A6D39}"/>
                </a:ext>
              </a:extLst>
            </p:cNvPr>
            <p:cNvSpPr txBox="1"/>
            <p:nvPr/>
          </p:nvSpPr>
          <p:spPr>
            <a:xfrm>
              <a:off x="1237674" y="283795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研究进展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392CBD-E588-401C-9C5F-1FB0FBBAF31E}"/>
              </a:ext>
            </a:extLst>
          </p:cNvPr>
          <p:cNvGrpSpPr/>
          <p:nvPr/>
        </p:nvGrpSpPr>
        <p:grpSpPr>
          <a:xfrm>
            <a:off x="1443181" y="4070050"/>
            <a:ext cx="1739045" cy="461665"/>
            <a:chOff x="914401" y="4070050"/>
            <a:chExt cx="1739045" cy="461665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191793B-A45C-4539-B29B-D39532F7D361}"/>
                </a:ext>
              </a:extLst>
            </p:cNvPr>
            <p:cNvSpPr/>
            <p:nvPr/>
          </p:nvSpPr>
          <p:spPr>
            <a:xfrm>
              <a:off x="914401" y="4171574"/>
              <a:ext cx="258618" cy="25861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92E9E63-7307-4814-BC05-2AB3B49821D7}"/>
                </a:ext>
              </a:extLst>
            </p:cNvPr>
            <p:cNvSpPr txBox="1"/>
            <p:nvPr/>
          </p:nvSpPr>
          <p:spPr>
            <a:xfrm>
              <a:off x="1237674" y="407005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当前问题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A26BA71-7D22-4A19-9122-AA17C87EC20A}"/>
              </a:ext>
            </a:extLst>
          </p:cNvPr>
          <p:cNvSpPr txBox="1"/>
          <p:nvPr/>
        </p:nvSpPr>
        <p:spPr>
          <a:xfrm>
            <a:off x="1701799" y="2048617"/>
            <a:ext cx="2492990" cy="1100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1.1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拉曼光谱原理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1.2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拉曼光谱仪的构造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6ED0D5-76A7-4473-BFE2-8AF34084C794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6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2106B500-65E7-42D9-A032-3AB22AEF16D8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955591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1.1 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拉曼光谱原理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C4DA52C-F3D6-4EF7-A992-360917C871EA}"/>
              </a:ext>
            </a:extLst>
          </p:cNvPr>
          <p:cNvSpPr txBox="1"/>
          <p:nvPr/>
        </p:nvSpPr>
        <p:spPr>
          <a:xfrm>
            <a:off x="740944" y="1311806"/>
            <a:ext cx="2954655" cy="168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Rayleigh</a:t>
            </a:r>
            <a:r>
              <a:rPr lang="zh-CN" altLang="en-US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散射：</a:t>
            </a:r>
            <a:endParaRPr lang="en-US" altLang="zh-CN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弹性碰撞，没有能量交换。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Raman</a:t>
            </a:r>
            <a:r>
              <a:rPr lang="zh-CN" altLang="en-US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散射：</a:t>
            </a:r>
            <a:endParaRPr lang="en-US" altLang="zh-CN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非弹性碰撞，能量交换。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0050257-FE39-4637-BEE2-3D4E64DB90DD}"/>
              </a:ext>
            </a:extLst>
          </p:cNvPr>
          <p:cNvGrpSpPr/>
          <p:nvPr/>
        </p:nvGrpSpPr>
        <p:grpSpPr>
          <a:xfrm>
            <a:off x="1671852" y="3283817"/>
            <a:ext cx="3398403" cy="2105828"/>
            <a:chOff x="6696364" y="1894641"/>
            <a:chExt cx="3398403" cy="2105828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E5EDDEC-5110-44E8-9B0B-BC661E874323}"/>
                </a:ext>
              </a:extLst>
            </p:cNvPr>
            <p:cNvCxnSpPr/>
            <p:nvPr/>
          </p:nvCxnSpPr>
          <p:spPr>
            <a:xfrm>
              <a:off x="6696364" y="3557187"/>
              <a:ext cx="13392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2E5033F6-4B25-495E-92A7-AADC879F49E0}"/>
                </a:ext>
              </a:extLst>
            </p:cNvPr>
            <p:cNvCxnSpPr/>
            <p:nvPr/>
          </p:nvCxnSpPr>
          <p:spPr>
            <a:xfrm>
              <a:off x="8492258" y="3557187"/>
              <a:ext cx="13392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F52F7A4-1568-4B52-BD04-725670305E6A}"/>
                </a:ext>
              </a:extLst>
            </p:cNvPr>
            <p:cNvCxnSpPr/>
            <p:nvPr/>
          </p:nvCxnSpPr>
          <p:spPr>
            <a:xfrm>
              <a:off x="6696364" y="3270859"/>
              <a:ext cx="13392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7060C91A-C5E5-491A-84C4-A91732C51C14}"/>
                </a:ext>
              </a:extLst>
            </p:cNvPr>
            <p:cNvCxnSpPr/>
            <p:nvPr/>
          </p:nvCxnSpPr>
          <p:spPr>
            <a:xfrm>
              <a:off x="8492258" y="3270859"/>
              <a:ext cx="13392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01654D0-11F0-466E-A9E9-A0B7A12CB83F}"/>
                </a:ext>
              </a:extLst>
            </p:cNvPr>
            <p:cNvCxnSpPr/>
            <p:nvPr/>
          </p:nvCxnSpPr>
          <p:spPr>
            <a:xfrm>
              <a:off x="6696364" y="2180969"/>
              <a:ext cx="1339273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13A7C3B-A90A-4457-ADD2-D720EA5A9058}"/>
                </a:ext>
              </a:extLst>
            </p:cNvPr>
            <p:cNvCxnSpPr/>
            <p:nvPr/>
          </p:nvCxnSpPr>
          <p:spPr>
            <a:xfrm>
              <a:off x="8492258" y="2180969"/>
              <a:ext cx="1339273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91590848-D08A-4CC2-9F0E-C34B86862FC5}"/>
                </a:ext>
              </a:extLst>
            </p:cNvPr>
            <p:cNvCxnSpPr/>
            <p:nvPr/>
          </p:nvCxnSpPr>
          <p:spPr>
            <a:xfrm>
              <a:off x="6696364" y="1894641"/>
              <a:ext cx="1339273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00BE9C9-65F4-4FDE-93A9-75F0BE524243}"/>
                </a:ext>
              </a:extLst>
            </p:cNvPr>
            <p:cNvCxnSpPr/>
            <p:nvPr/>
          </p:nvCxnSpPr>
          <p:spPr>
            <a:xfrm>
              <a:off x="8492258" y="1894641"/>
              <a:ext cx="1339273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60AAA06-DED5-4A96-BB96-DFA1E25363B3}"/>
                </a:ext>
              </a:extLst>
            </p:cNvPr>
            <p:cNvCxnSpPr/>
            <p:nvPr/>
          </p:nvCxnSpPr>
          <p:spPr>
            <a:xfrm flipV="1">
              <a:off x="7047345" y="2180969"/>
              <a:ext cx="0" cy="137621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5552E12D-1C70-49DA-8755-56A197EE7170}"/>
                </a:ext>
              </a:extLst>
            </p:cNvPr>
            <p:cNvCxnSpPr/>
            <p:nvPr/>
          </p:nvCxnSpPr>
          <p:spPr>
            <a:xfrm flipV="1">
              <a:off x="7523018" y="1894641"/>
              <a:ext cx="0" cy="137621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F32CB01A-3464-49ED-B4C9-C81D6370B068}"/>
                </a:ext>
              </a:extLst>
            </p:cNvPr>
            <p:cNvCxnSpPr>
              <a:cxnSpLocks/>
            </p:cNvCxnSpPr>
            <p:nvPr/>
          </p:nvCxnSpPr>
          <p:spPr>
            <a:xfrm>
              <a:off x="7195127" y="2184704"/>
              <a:ext cx="0" cy="137248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075AFBD1-4585-4BD7-860B-F3A2F84B782F}"/>
                </a:ext>
              </a:extLst>
            </p:cNvPr>
            <p:cNvCxnSpPr>
              <a:cxnSpLocks/>
            </p:cNvCxnSpPr>
            <p:nvPr/>
          </p:nvCxnSpPr>
          <p:spPr>
            <a:xfrm>
              <a:off x="7707745" y="1898376"/>
              <a:ext cx="0" cy="137248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2F6F0560-1BB2-4ACA-B64C-54D06720A59C}"/>
                </a:ext>
              </a:extLst>
            </p:cNvPr>
            <p:cNvCxnSpPr/>
            <p:nvPr/>
          </p:nvCxnSpPr>
          <p:spPr>
            <a:xfrm flipV="1">
              <a:off x="8742218" y="2180969"/>
              <a:ext cx="0" cy="137621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B32CA6F1-FEB9-43A8-93A4-1D13782C83F2}"/>
                </a:ext>
              </a:extLst>
            </p:cNvPr>
            <p:cNvCxnSpPr/>
            <p:nvPr/>
          </p:nvCxnSpPr>
          <p:spPr>
            <a:xfrm flipV="1">
              <a:off x="9217891" y="1894641"/>
              <a:ext cx="0" cy="137621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6B1B774D-2DEB-40E5-99E5-81B723443676}"/>
                </a:ext>
              </a:extLst>
            </p:cNvPr>
            <p:cNvCxnSpPr>
              <a:cxnSpLocks/>
            </p:cNvCxnSpPr>
            <p:nvPr/>
          </p:nvCxnSpPr>
          <p:spPr>
            <a:xfrm>
              <a:off x="8894618" y="2180969"/>
              <a:ext cx="0" cy="1089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CA90E07A-6E69-4D63-A53B-E8E0A48D79E6}"/>
                </a:ext>
              </a:extLst>
            </p:cNvPr>
            <p:cNvCxnSpPr>
              <a:cxnSpLocks/>
            </p:cNvCxnSpPr>
            <p:nvPr/>
          </p:nvCxnSpPr>
          <p:spPr>
            <a:xfrm>
              <a:off x="9471891" y="1894641"/>
              <a:ext cx="0" cy="1662546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F75A190C-45D9-4AFF-B364-B229603C6B72}"/>
                </a:ext>
              </a:extLst>
            </p:cNvPr>
            <p:cNvSpPr txBox="1"/>
            <p:nvPr/>
          </p:nvSpPr>
          <p:spPr>
            <a:xfrm>
              <a:off x="6696364" y="3631137"/>
              <a:ext cx="1551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Rayleigh</a:t>
              </a: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散射</a:t>
              </a:r>
              <a:endParaRPr lang="zh-CN" altLang="en-US" dirty="0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F4EA228-4E4D-4928-8C98-B395DB7371CB}"/>
                </a:ext>
              </a:extLst>
            </p:cNvPr>
            <p:cNvSpPr txBox="1"/>
            <p:nvPr/>
          </p:nvSpPr>
          <p:spPr>
            <a:xfrm>
              <a:off x="8543058" y="3631137"/>
              <a:ext cx="1551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Raman</a:t>
              </a: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散射</a:t>
              </a:r>
              <a:endParaRPr lang="zh-CN" altLang="en-US" dirty="0"/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AFF38966-1316-43E4-AC3A-80D698A88335}"/>
              </a:ext>
            </a:extLst>
          </p:cNvPr>
          <p:cNvSpPr txBox="1"/>
          <p:nvPr/>
        </p:nvSpPr>
        <p:spPr>
          <a:xfrm>
            <a:off x="3695599" y="1336190"/>
            <a:ext cx="3077133" cy="1689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Stokes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位移：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散射后能量降低，红移。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</a:t>
            </a:r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Stokes</a:t>
            </a:r>
            <a:r>
              <a:rPr lang="zh-CN" altLang="en-US" b="1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位移：</a:t>
            </a:r>
            <a:endParaRPr lang="en-US" altLang="zh-CN" b="1" dirty="0">
              <a:solidFill>
                <a:schemeClr val="accent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散射后能量升高，蓝移。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B26EAC1-BE63-4B69-8659-4B3F09760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11" y="1319841"/>
            <a:ext cx="5478622" cy="4218317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D45C4E3B-6741-415E-9F7F-D631D094D0DA}"/>
              </a:ext>
            </a:extLst>
          </p:cNvPr>
          <p:cNvSpPr txBox="1"/>
          <p:nvPr/>
        </p:nvSpPr>
        <p:spPr>
          <a:xfrm>
            <a:off x="7523459" y="5675126"/>
            <a:ext cx="3321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F. Jiang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所用的原位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Raman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分析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6207BC-DF08-4189-A2B5-754F407A29A7}"/>
              </a:ext>
            </a:extLst>
          </p:cNvPr>
          <p:cNvSpPr txBox="1"/>
          <p:nvPr/>
        </p:nvSpPr>
        <p:spPr>
          <a:xfrm>
            <a:off x="2157000" y="5675126"/>
            <a:ext cx="306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Raman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散射原理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777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DF017632-E413-4F9D-8065-483C3B424379}" type="datetime1">
              <a:rPr lang="zh-CN" altLang="en-US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pPr/>
              <a:t>4</a:t>
            </a:fld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396964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拉曼光谱仪器构造</a:t>
            </a: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75958AA-6736-438F-9ABF-34846422C874}"/>
              </a:ext>
            </a:extLst>
          </p:cNvPr>
          <p:cNvGrpSpPr/>
          <p:nvPr/>
        </p:nvGrpSpPr>
        <p:grpSpPr>
          <a:xfrm>
            <a:off x="901820" y="984586"/>
            <a:ext cx="10811939" cy="3642696"/>
            <a:chOff x="330631" y="970007"/>
            <a:chExt cx="9112008" cy="3069965"/>
          </a:xfrm>
        </p:grpSpPr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91DE20B0-98A4-4BED-99A2-9D5994C9E8FB}"/>
                </a:ext>
              </a:extLst>
            </p:cNvPr>
            <p:cNvSpPr txBox="1"/>
            <p:nvPr/>
          </p:nvSpPr>
          <p:spPr>
            <a:xfrm>
              <a:off x="330631" y="105249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外光路</a:t>
              </a:r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53453B92-F00E-4AE8-A20C-DD3C945E2F0B}"/>
                </a:ext>
              </a:extLst>
            </p:cNvPr>
            <p:cNvGrpSpPr/>
            <p:nvPr/>
          </p:nvGrpSpPr>
          <p:grpSpPr>
            <a:xfrm>
              <a:off x="1299532" y="970007"/>
              <a:ext cx="8143107" cy="3069965"/>
              <a:chOff x="1299532" y="970007"/>
              <a:chExt cx="8143107" cy="3069965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FB537E23-6D4A-446B-9B35-366620D2A6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1812" y="2916495"/>
                <a:ext cx="532074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7FFF7FF4-9342-4891-B7CD-78ADFBBB6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1845" y="2867055"/>
                <a:ext cx="532041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90C76D0-F002-4D1F-BFAD-421F1CAA32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3310" y="2824248"/>
                <a:ext cx="550576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DAB9F63-8F65-427F-A8E7-E6D734A7C9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4334" y="2037936"/>
                <a:ext cx="0" cy="868597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638CACA-74BB-4528-8B52-11865E430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5153" y="2916495"/>
                <a:ext cx="1597213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B2F1D829-EA5E-4BC7-A577-1DE06DE770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205" y="1646601"/>
                <a:ext cx="0" cy="1279475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342DDB6B-0466-422F-8C93-F828C5FEA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5598" y="1686012"/>
                <a:ext cx="0" cy="1138236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70771A1D-D3E4-494E-BB52-422B52D02A3C}"/>
                  </a:ext>
                </a:extLst>
              </p:cNvPr>
              <p:cNvSpPr/>
              <p:nvPr/>
            </p:nvSpPr>
            <p:spPr>
              <a:xfrm rot="11012778">
                <a:off x="2031121" y="3325898"/>
                <a:ext cx="312911" cy="533400"/>
              </a:xfrm>
              <a:custGeom>
                <a:avLst/>
                <a:gdLst>
                  <a:gd name="connsiteX0" fmla="*/ 211239 w 312911"/>
                  <a:gd name="connsiteY0" fmla="*/ 0 h 533400"/>
                  <a:gd name="connsiteX1" fmla="*/ 1689 w 312911"/>
                  <a:gd name="connsiteY1" fmla="*/ 209550 h 533400"/>
                  <a:gd name="connsiteX2" fmla="*/ 312839 w 312911"/>
                  <a:gd name="connsiteY2" fmla="*/ 361950 h 533400"/>
                  <a:gd name="connsiteX3" fmla="*/ 33439 w 312911"/>
                  <a:gd name="connsiteY3" fmla="*/ 508000 h 533400"/>
                  <a:gd name="connsiteX4" fmla="*/ 27089 w 312911"/>
                  <a:gd name="connsiteY4" fmla="*/ 508000 h 533400"/>
                  <a:gd name="connsiteX5" fmla="*/ 39789 w 312911"/>
                  <a:gd name="connsiteY5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911" h="533400">
                    <a:moveTo>
                      <a:pt x="211239" y="0"/>
                    </a:moveTo>
                    <a:cubicBezTo>
                      <a:pt x="97997" y="74612"/>
                      <a:pt x="-15244" y="149225"/>
                      <a:pt x="1689" y="209550"/>
                    </a:cubicBezTo>
                    <a:cubicBezTo>
                      <a:pt x="18622" y="269875"/>
                      <a:pt x="307547" y="312208"/>
                      <a:pt x="312839" y="361950"/>
                    </a:cubicBezTo>
                    <a:cubicBezTo>
                      <a:pt x="318131" y="411692"/>
                      <a:pt x="33439" y="508000"/>
                      <a:pt x="33439" y="508000"/>
                    </a:cubicBezTo>
                    <a:cubicBezTo>
                      <a:pt x="-14186" y="532342"/>
                      <a:pt x="26031" y="503767"/>
                      <a:pt x="27089" y="508000"/>
                    </a:cubicBezTo>
                    <a:cubicBezTo>
                      <a:pt x="28147" y="512233"/>
                      <a:pt x="29206" y="532342"/>
                      <a:pt x="39789" y="5334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141EAFB-4ABC-4E22-A746-7B8D9E23EC1C}"/>
                  </a:ext>
                </a:extLst>
              </p:cNvPr>
              <p:cNvSpPr/>
              <p:nvPr/>
            </p:nvSpPr>
            <p:spPr>
              <a:xfrm rot="11053252" flipH="1">
                <a:off x="2723493" y="3325897"/>
                <a:ext cx="382275" cy="533400"/>
              </a:xfrm>
              <a:custGeom>
                <a:avLst/>
                <a:gdLst>
                  <a:gd name="connsiteX0" fmla="*/ 211239 w 312911"/>
                  <a:gd name="connsiteY0" fmla="*/ 0 h 533400"/>
                  <a:gd name="connsiteX1" fmla="*/ 1689 w 312911"/>
                  <a:gd name="connsiteY1" fmla="*/ 209550 h 533400"/>
                  <a:gd name="connsiteX2" fmla="*/ 312839 w 312911"/>
                  <a:gd name="connsiteY2" fmla="*/ 361950 h 533400"/>
                  <a:gd name="connsiteX3" fmla="*/ 33439 w 312911"/>
                  <a:gd name="connsiteY3" fmla="*/ 508000 h 533400"/>
                  <a:gd name="connsiteX4" fmla="*/ 27089 w 312911"/>
                  <a:gd name="connsiteY4" fmla="*/ 508000 h 533400"/>
                  <a:gd name="connsiteX5" fmla="*/ 39789 w 312911"/>
                  <a:gd name="connsiteY5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911" h="533400">
                    <a:moveTo>
                      <a:pt x="211239" y="0"/>
                    </a:moveTo>
                    <a:cubicBezTo>
                      <a:pt x="97997" y="74612"/>
                      <a:pt x="-15244" y="149225"/>
                      <a:pt x="1689" y="209550"/>
                    </a:cubicBezTo>
                    <a:cubicBezTo>
                      <a:pt x="18622" y="269875"/>
                      <a:pt x="307547" y="312208"/>
                      <a:pt x="312839" y="361950"/>
                    </a:cubicBezTo>
                    <a:cubicBezTo>
                      <a:pt x="318131" y="411692"/>
                      <a:pt x="33439" y="508000"/>
                      <a:pt x="33439" y="508000"/>
                    </a:cubicBezTo>
                    <a:cubicBezTo>
                      <a:pt x="-14186" y="532342"/>
                      <a:pt x="26031" y="503767"/>
                      <a:pt x="27089" y="508000"/>
                    </a:cubicBezTo>
                    <a:cubicBezTo>
                      <a:pt x="28147" y="512233"/>
                      <a:pt x="29206" y="532342"/>
                      <a:pt x="39789" y="5334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A93CA40-8D8A-4AE4-AF4D-DB3B988D5E61}"/>
                  </a:ext>
                </a:extLst>
              </p:cNvPr>
              <p:cNvGrpSpPr/>
              <p:nvPr/>
            </p:nvGrpSpPr>
            <p:grpSpPr>
              <a:xfrm rot="5400000">
                <a:off x="2168433" y="2569713"/>
                <a:ext cx="695134" cy="297181"/>
                <a:chOff x="3955352" y="2416809"/>
                <a:chExt cx="695134" cy="297181"/>
              </a:xfrm>
            </p:grpSpPr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62BC9743-6BBC-442B-8E46-3BEC8705BF91}"/>
                    </a:ext>
                  </a:extLst>
                </p:cNvPr>
                <p:cNvSpPr/>
                <p:nvPr/>
              </p:nvSpPr>
              <p:spPr>
                <a:xfrm>
                  <a:off x="3955352" y="2416809"/>
                  <a:ext cx="614362" cy="29718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77D43F70-143C-413A-8179-C18DC11B6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9714" y="2416809"/>
                  <a:ext cx="80772" cy="29718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C2DA1DBF-88ED-4AD9-9AB8-C2A2E6D2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798344" flipH="1">
                <a:off x="3225013" y="1897019"/>
                <a:ext cx="56715" cy="238371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E1EC64B4-8380-47AB-B7ED-1BEFA6457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459161" y="1434015"/>
                <a:ext cx="117348" cy="300853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4066070B-6912-4EE1-8E93-C44184FA3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725445" flipH="1">
                <a:off x="3187887" y="2768913"/>
                <a:ext cx="56715" cy="238371"/>
              </a:xfrm>
              <a:prstGeom prst="rect">
                <a:avLst/>
              </a:prstGeom>
            </p:spPr>
          </p:pic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60CC5685-5DD4-46B7-AE50-A2AB9D670840}"/>
                  </a:ext>
                </a:extLst>
              </p:cNvPr>
              <p:cNvSpPr/>
              <p:nvPr/>
            </p:nvSpPr>
            <p:spPr>
              <a:xfrm>
                <a:off x="2239066" y="3205956"/>
                <a:ext cx="552450" cy="21319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B4FA1BC-F1A9-4A36-B8DD-5334A1C0CA11}"/>
                  </a:ext>
                </a:extLst>
              </p:cNvPr>
              <p:cNvSpPr txBox="1"/>
              <p:nvPr/>
            </p:nvSpPr>
            <p:spPr>
              <a:xfrm>
                <a:off x="2880600" y="3786056"/>
                <a:ext cx="25199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+</a:t>
                </a:r>
                <a:endParaRPr lang="zh-CN" altLang="en-US" sz="1050" b="1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966CEC0-A813-4D89-BA97-0A35D30AB2F9}"/>
                  </a:ext>
                </a:extLst>
              </p:cNvPr>
              <p:cNvSpPr txBox="1"/>
              <p:nvPr/>
            </p:nvSpPr>
            <p:spPr>
              <a:xfrm>
                <a:off x="1929152" y="3741507"/>
                <a:ext cx="25199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-</a:t>
                </a:r>
                <a:endParaRPr lang="zh-CN" altLang="en-US" sz="1050" b="1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AF643944-3535-4BF8-9945-22D2CC315D8F}"/>
                  </a:ext>
                </a:extLst>
              </p:cNvPr>
              <p:cNvGrpSpPr/>
              <p:nvPr/>
            </p:nvGrpSpPr>
            <p:grpSpPr>
              <a:xfrm rot="16200000">
                <a:off x="3752805" y="1393110"/>
                <a:ext cx="420499" cy="314147"/>
                <a:chOff x="4523231" y="3049800"/>
                <a:chExt cx="783338" cy="585217"/>
              </a:xfrm>
            </p:grpSpPr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73D413BE-EC29-47F3-A129-1790051EC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3231" y="3049800"/>
                  <a:ext cx="783338" cy="585217"/>
                </a:xfrm>
                <a:prstGeom prst="rect">
                  <a:avLst/>
                </a:prstGeom>
              </p:spPr>
            </p:pic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FBC8DEB1-90AB-485F-A79E-E346F372917B}"/>
                    </a:ext>
                  </a:extLst>
                </p:cNvPr>
                <p:cNvSpPr/>
                <p:nvPr/>
              </p:nvSpPr>
              <p:spPr>
                <a:xfrm>
                  <a:off x="4523232" y="3192511"/>
                  <a:ext cx="722662" cy="29602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2E12F2F-E496-4638-BC07-50A003F7EB2C}"/>
                  </a:ext>
                </a:extLst>
              </p:cNvPr>
              <p:cNvCxnSpPr>
                <a:cxnSpLocks/>
                <a:stCxn id="72" idx="1"/>
                <a:endCxn id="51" idx="1"/>
              </p:cNvCxnSpPr>
              <p:nvPr/>
            </p:nvCxnSpPr>
            <p:spPr>
              <a:xfrm>
                <a:off x="3962042" y="1760433"/>
                <a:ext cx="1013" cy="1111354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7F52339-70C7-4466-B641-669FC45BA796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>
                <a:off x="3235253" y="2867055"/>
                <a:ext cx="1597113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1A36AD5-321E-4F78-8532-F887B822F9E4}"/>
                  </a:ext>
                </a:extLst>
              </p:cNvPr>
              <p:cNvCxnSpPr>
                <a:cxnSpLocks/>
                <a:stCxn id="26" idx="1"/>
                <a:endCxn id="24" idx="1"/>
              </p:cNvCxnSpPr>
              <p:nvPr/>
            </p:nvCxnSpPr>
            <p:spPr>
              <a:xfrm flipH="1" flipV="1">
                <a:off x="3235153" y="2037936"/>
                <a:ext cx="100" cy="829119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4DE1F106-1416-4994-B733-95CC9C033741}"/>
                  </a:ext>
                </a:extLst>
              </p:cNvPr>
              <p:cNvCxnSpPr>
                <a:cxnSpLocks/>
                <a:stCxn id="42" idx="3"/>
                <a:endCxn id="24" idx="1"/>
              </p:cNvCxnSpPr>
              <p:nvPr/>
            </p:nvCxnSpPr>
            <p:spPr>
              <a:xfrm flipV="1">
                <a:off x="2510712" y="2037936"/>
                <a:ext cx="724441" cy="3584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07D39198-7934-412F-A5B7-9C49868B08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79058" y="2802817"/>
                <a:ext cx="1652754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1A060C0-14BB-4CD9-A083-D1CD86AC2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88195" y="1999782"/>
                <a:ext cx="100" cy="829119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AE4BC936-5F50-473F-B984-2A1A4477D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2122" y="1999782"/>
                <a:ext cx="647090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6BD3242-EE5B-481C-8F2E-9C1F3320A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6715" y="2082000"/>
                <a:ext cx="822373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9B729A7-3C08-4B64-BC5E-7C0956265D47}"/>
                  </a:ext>
                </a:extLst>
              </p:cNvPr>
              <p:cNvCxnSpPr>
                <a:cxnSpLocks/>
                <a:stCxn id="73" idx="3"/>
                <a:endCxn id="42" idx="3"/>
              </p:cNvCxnSpPr>
              <p:nvPr/>
            </p:nvCxnSpPr>
            <p:spPr>
              <a:xfrm flipH="1" flipV="1">
                <a:off x="2510712" y="2041520"/>
                <a:ext cx="5288" cy="943579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BD6E1C2-464A-48D9-8FB4-685B86751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6715" y="2062899"/>
                <a:ext cx="0" cy="934737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27B20830-4C89-4AA6-9216-E447451D4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44" t="3774" r="53375" b="4156"/>
              <a:stretch/>
            </p:blipFill>
            <p:spPr>
              <a:xfrm rot="2731567">
                <a:off x="2471838" y="1892915"/>
                <a:ext cx="45719" cy="264585"/>
              </a:xfrm>
              <a:prstGeom prst="rect">
                <a:avLst/>
              </a:prstGeom>
            </p:spPr>
          </p:pic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D3925782-E0A4-4291-BE38-8DE9C7762B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0940" y="1984250"/>
                <a:ext cx="0" cy="1000848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329047F6-E196-4021-AD56-14BCEA4C7DE2}"/>
                  </a:ext>
                </a:extLst>
              </p:cNvPr>
              <p:cNvCxnSpPr>
                <a:cxnSpLocks/>
                <a:stCxn id="74" idx="3"/>
                <a:endCxn id="28" idx="0"/>
              </p:cNvCxnSpPr>
              <p:nvPr/>
            </p:nvCxnSpPr>
            <p:spPr>
              <a:xfrm flipH="1">
                <a:off x="2515291" y="3065871"/>
                <a:ext cx="709" cy="140085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E75ECA51-6018-4DB2-B206-74AAF62D82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4002" y="3064261"/>
                <a:ext cx="56239" cy="130408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6C332FFA-CAAD-41CF-8112-AA3A2BBFD1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7806" y="3068875"/>
                <a:ext cx="42906" cy="125794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DF864A1B-1435-471A-8134-87D9FC97A3E1}"/>
                  </a:ext>
                </a:extLst>
              </p:cNvPr>
              <p:cNvCxnSpPr>
                <a:cxnSpLocks/>
                <a:stCxn id="73" idx="0"/>
                <a:endCxn id="25" idx="0"/>
              </p:cNvCxnSpPr>
              <p:nvPr/>
            </p:nvCxnSpPr>
            <p:spPr>
              <a:xfrm flipV="1">
                <a:off x="2664591" y="1584442"/>
                <a:ext cx="3671" cy="109347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79541957-16FC-418E-8D7C-2FBAC0490A06}"/>
                  </a:ext>
                </a:extLst>
              </p:cNvPr>
              <p:cNvCxnSpPr>
                <a:cxnSpLocks/>
                <a:stCxn id="73" idx="2"/>
                <a:endCxn id="25" idx="2"/>
              </p:cNvCxnSpPr>
              <p:nvPr/>
            </p:nvCxnSpPr>
            <p:spPr>
              <a:xfrm flipH="1" flipV="1">
                <a:off x="2367409" y="1584442"/>
                <a:ext cx="1" cy="109347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D99A251A-FDEF-4B3D-AC28-E54E38E14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1306" y="2747383"/>
                <a:ext cx="64008" cy="251647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FC2747ED-9D5D-442B-A793-9CE688F935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44" t="3774" r="53375" b="4156"/>
              <a:stretch/>
            </p:blipFill>
            <p:spPr>
              <a:xfrm rot="2731567">
                <a:off x="3956211" y="2755806"/>
                <a:ext cx="45719" cy="264585"/>
              </a:xfrm>
              <a:prstGeom prst="rect">
                <a:avLst/>
              </a:prstGeom>
            </p:spPr>
          </p:pic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D9669707-36F6-453C-9810-AD38B32F77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3886" y="2824248"/>
                <a:ext cx="234187" cy="4280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9F07FBB7-1C4A-4038-B86A-AF943ED5ED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3886" y="2871787"/>
                <a:ext cx="234188" cy="54289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C6004C96-C2C0-465B-866D-1485A8099D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3886" y="2867055"/>
                <a:ext cx="234187" cy="1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D2F97F1-720D-4BD2-B39F-8493DC889286}"/>
                  </a:ext>
                </a:extLst>
              </p:cNvPr>
              <p:cNvSpPr txBox="1"/>
              <p:nvPr/>
            </p:nvSpPr>
            <p:spPr>
              <a:xfrm>
                <a:off x="3491399" y="1021780"/>
                <a:ext cx="9412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532 nm </a:t>
                </a:r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激光</a:t>
                </a: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CFDE412-1944-4A80-9760-AF07146BA7BD}"/>
                  </a:ext>
                </a:extLst>
              </p:cNvPr>
              <p:cNvSpPr txBox="1"/>
              <p:nvPr/>
            </p:nvSpPr>
            <p:spPr>
              <a:xfrm>
                <a:off x="5003960" y="2479262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凸透镜</a:t>
                </a: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0489F54-140D-4993-991C-376C66119209}"/>
                  </a:ext>
                </a:extLst>
              </p:cNvPr>
              <p:cNvSpPr txBox="1"/>
              <p:nvPr/>
            </p:nvSpPr>
            <p:spPr>
              <a:xfrm>
                <a:off x="2216370" y="1227278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目镜</a:t>
                </a: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F9FC596-281F-4CA5-A2FA-C72BFF285690}"/>
                  </a:ext>
                </a:extLst>
              </p:cNvPr>
              <p:cNvSpPr txBox="1"/>
              <p:nvPr/>
            </p:nvSpPr>
            <p:spPr>
              <a:xfrm>
                <a:off x="1908151" y="2894329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物镜</a:t>
                </a: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77A0EBD-2D88-4D61-B947-66CADE5DD430}"/>
                  </a:ext>
                </a:extLst>
              </p:cNvPr>
              <p:cNvSpPr txBox="1"/>
              <p:nvPr/>
            </p:nvSpPr>
            <p:spPr>
              <a:xfrm>
                <a:off x="1549571" y="3148245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电化学池</a:t>
                </a: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B4CD916F-6FA9-43AD-ADBF-C2251F4D572D}"/>
                  </a:ext>
                </a:extLst>
              </p:cNvPr>
              <p:cNvSpPr txBox="1"/>
              <p:nvPr/>
            </p:nvSpPr>
            <p:spPr>
              <a:xfrm>
                <a:off x="1729203" y="1909165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分光镜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E82F6355-2414-4F1B-B35C-83BDA0FE334F}"/>
                  </a:ext>
                </a:extLst>
              </p:cNvPr>
              <p:cNvSpPr txBox="1"/>
              <p:nvPr/>
            </p:nvSpPr>
            <p:spPr>
              <a:xfrm>
                <a:off x="3692034" y="3022094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分光镜</a:t>
                </a: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381AEEA-C0A1-4651-9B5D-25BF921BE98D}"/>
                  </a:ext>
                </a:extLst>
              </p:cNvPr>
              <p:cNvSpPr txBox="1"/>
              <p:nvPr/>
            </p:nvSpPr>
            <p:spPr>
              <a:xfrm>
                <a:off x="4509226" y="3025484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滤光片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FEBF017-A0FC-4A6A-A028-069A73978916}"/>
                  </a:ext>
                </a:extLst>
              </p:cNvPr>
              <p:cNvSpPr txBox="1"/>
              <p:nvPr/>
            </p:nvSpPr>
            <p:spPr>
              <a:xfrm>
                <a:off x="2872932" y="1643629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平面镜</a:t>
                </a: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204697F7-E382-4953-AD53-EEB6264AF5C1}"/>
                  </a:ext>
                </a:extLst>
              </p:cNvPr>
              <p:cNvSpPr txBox="1"/>
              <p:nvPr/>
            </p:nvSpPr>
            <p:spPr>
              <a:xfrm>
                <a:off x="2905730" y="3025461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平面镜</a:t>
                </a:r>
              </a:p>
            </p:txBody>
          </p:sp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EBCC559F-DBDC-4E82-AFB6-973D3E9C8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0207" y="2716288"/>
                <a:ext cx="64008" cy="300853"/>
              </a:xfrm>
              <a:prstGeom prst="rect">
                <a:avLst/>
              </a:prstGeom>
            </p:spPr>
          </p:pic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8341C16A-3F0A-44EC-8A33-45E291F7C317}"/>
                  </a:ext>
                </a:extLst>
              </p:cNvPr>
              <p:cNvCxnSpPr/>
              <p:nvPr/>
            </p:nvCxnSpPr>
            <p:spPr>
              <a:xfrm>
                <a:off x="5598073" y="2673841"/>
                <a:ext cx="0" cy="17181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23B6A30-08A4-4D9B-9606-14EDA91DB476}"/>
                  </a:ext>
                </a:extLst>
              </p:cNvPr>
              <p:cNvCxnSpPr/>
              <p:nvPr/>
            </p:nvCxnSpPr>
            <p:spPr>
              <a:xfrm>
                <a:off x="5601796" y="2888098"/>
                <a:ext cx="0" cy="17181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空心弧 76">
                <a:extLst>
                  <a:ext uri="{FF2B5EF4-FFF2-40B4-BE49-F238E27FC236}">
                    <a16:creationId xmlns:a16="http://schemas.microsoft.com/office/drawing/2014/main" id="{869E0889-0B48-45F4-B9FD-017BC29087BD}"/>
                  </a:ext>
                </a:extLst>
              </p:cNvPr>
              <p:cNvSpPr/>
              <p:nvPr/>
            </p:nvSpPr>
            <p:spPr>
              <a:xfrm rot="7276277">
                <a:off x="6219189" y="2042468"/>
                <a:ext cx="285743" cy="140917"/>
              </a:xfrm>
              <a:prstGeom prst="blockArc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79598965-8889-49DD-9A8E-7E89731C2BCA}"/>
                  </a:ext>
                </a:extLst>
              </p:cNvPr>
              <p:cNvGrpSpPr/>
              <p:nvPr/>
            </p:nvGrpSpPr>
            <p:grpSpPr>
              <a:xfrm>
                <a:off x="5599142" y="2861962"/>
                <a:ext cx="585547" cy="158432"/>
                <a:chOff x="6005753" y="3952791"/>
                <a:chExt cx="585547" cy="158432"/>
              </a:xfrm>
            </p:grpSpPr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6F2C10E5-C490-45D1-8B1F-80888848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11594" y="3966169"/>
                  <a:ext cx="517642" cy="14505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D40D2A9D-55E1-40F1-B810-CFCD5FD68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05753" y="3952791"/>
                  <a:ext cx="585547" cy="8590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2E0DC175-0493-43C8-83DC-3A481E3C6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05754" y="3952791"/>
                  <a:ext cx="585546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00E22E0A-CCEC-415C-861A-B378F407B246}"/>
                  </a:ext>
                </a:extLst>
              </p:cNvPr>
              <p:cNvGrpSpPr/>
              <p:nvPr/>
            </p:nvGrpSpPr>
            <p:grpSpPr>
              <a:xfrm rot="3637791">
                <a:off x="4822017" y="2140391"/>
                <a:ext cx="782344" cy="1691062"/>
                <a:chOff x="4965700" y="3019455"/>
                <a:chExt cx="550586" cy="1691062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D83C9F85-88F5-40AF-AA49-11447E88F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4212" y="3068895"/>
                  <a:ext cx="532074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2FAB5BD8-56C4-40DF-92FE-3A10EF411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4245" y="3019455"/>
                  <a:ext cx="532041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59E7898A-5CF0-4671-9A7A-725997D2D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65710" y="2976648"/>
                  <a:ext cx="550576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4B3A9D4-AC6F-41D1-B232-F9A4E085DAA5}"/>
                  </a:ext>
                </a:extLst>
              </p:cNvPr>
              <p:cNvSpPr/>
              <p:nvPr/>
            </p:nvSpPr>
            <p:spPr>
              <a:xfrm rot="17344175">
                <a:off x="5547441" y="2185089"/>
                <a:ext cx="391041" cy="5428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" name="空心弧 3">
                <a:extLst>
                  <a:ext uri="{FF2B5EF4-FFF2-40B4-BE49-F238E27FC236}">
                    <a16:creationId xmlns:a16="http://schemas.microsoft.com/office/drawing/2014/main" id="{781FB203-2324-45B2-ABC0-D778AF3B9795}"/>
                  </a:ext>
                </a:extLst>
              </p:cNvPr>
              <p:cNvSpPr/>
              <p:nvPr/>
            </p:nvSpPr>
            <p:spPr>
              <a:xfrm rot="7569234">
                <a:off x="6006604" y="2894588"/>
                <a:ext cx="285743" cy="106557"/>
              </a:xfrm>
              <a:prstGeom prst="blockArc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82D9A1BC-C029-427C-A52E-8760B6FE0038}"/>
                  </a:ext>
                </a:extLst>
              </p:cNvPr>
              <p:cNvCxnSpPr>
                <a:cxnSpLocks/>
                <a:stCxn id="5" idx="2"/>
                <a:endCxn id="77" idx="1"/>
              </p:cNvCxnSpPr>
              <p:nvPr/>
            </p:nvCxnSpPr>
            <p:spPr>
              <a:xfrm flipV="1">
                <a:off x="5768617" y="2219985"/>
                <a:ext cx="528424" cy="1117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56B246FC-08C7-4ED7-94A7-C6FAD5CCA50E}"/>
                  </a:ext>
                </a:extLst>
              </p:cNvPr>
              <p:cNvCxnSpPr>
                <a:cxnSpLocks/>
                <a:endCxn id="77" idx="2"/>
              </p:cNvCxnSpPr>
              <p:nvPr/>
            </p:nvCxnSpPr>
            <p:spPr>
              <a:xfrm flipV="1">
                <a:off x="5781129" y="2112927"/>
                <a:ext cx="580931" cy="98166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C8F8473A-FE8B-4E63-9F60-C8AEEC2B4169}"/>
                  </a:ext>
                </a:extLst>
              </p:cNvPr>
              <p:cNvCxnSpPr>
                <a:cxnSpLocks/>
                <a:endCxn id="77" idx="0"/>
              </p:cNvCxnSpPr>
              <p:nvPr/>
            </p:nvCxnSpPr>
            <p:spPr>
              <a:xfrm flipV="1">
                <a:off x="5784829" y="2005867"/>
                <a:ext cx="642251" cy="218294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A3558BC1-87D0-43F0-9D56-1863554627B2}"/>
                  </a:ext>
                </a:extLst>
              </p:cNvPr>
              <p:cNvCxnSpPr>
                <a:cxnSpLocks/>
                <a:endCxn id="77" idx="0"/>
              </p:cNvCxnSpPr>
              <p:nvPr/>
            </p:nvCxnSpPr>
            <p:spPr>
              <a:xfrm>
                <a:off x="6158106" y="1539896"/>
                <a:ext cx="268974" cy="465971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E309CAC3-41C8-4504-A233-6B2C6E8A050B}"/>
                  </a:ext>
                </a:extLst>
              </p:cNvPr>
              <p:cNvCxnSpPr>
                <a:cxnSpLocks/>
                <a:stCxn id="111" idx="2"/>
                <a:endCxn id="77" idx="2"/>
              </p:cNvCxnSpPr>
              <p:nvPr/>
            </p:nvCxnSpPr>
            <p:spPr>
              <a:xfrm>
                <a:off x="5962957" y="1631127"/>
                <a:ext cx="399103" cy="48180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3A35E829-3F53-4992-BEEA-C2D459D2C38A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>
                <a:off x="5742658" y="1781594"/>
                <a:ext cx="554383" cy="438391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0BFE63F-2EF7-496C-ACB1-D4F63E233DD6}"/>
                  </a:ext>
                </a:extLst>
              </p:cNvPr>
              <p:cNvSpPr txBox="1"/>
              <p:nvPr/>
            </p:nvSpPr>
            <p:spPr>
              <a:xfrm>
                <a:off x="5404215" y="3069208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狭缝</a:t>
                </a:r>
              </a:p>
            </p:txBody>
          </p: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4AC059CA-6C56-49F2-B4F0-18E21109E836}"/>
                  </a:ext>
                </a:extLst>
              </p:cNvPr>
              <p:cNvSpPr txBox="1"/>
              <p:nvPr/>
            </p:nvSpPr>
            <p:spPr>
              <a:xfrm>
                <a:off x="6161115" y="2947866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凹面镜</a:t>
                </a:r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26FB0EFB-5165-4329-A99E-DD6F844BB574}"/>
                  </a:ext>
                </a:extLst>
              </p:cNvPr>
              <p:cNvSpPr txBox="1"/>
              <p:nvPr/>
            </p:nvSpPr>
            <p:spPr>
              <a:xfrm>
                <a:off x="4999367" y="2000428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反射光栅</a:t>
                </a:r>
              </a:p>
            </p:txBody>
          </p: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019A4FBF-7E08-4478-BA49-882A9FDE5995}"/>
                  </a:ext>
                </a:extLst>
              </p:cNvPr>
              <p:cNvSpPr txBox="1"/>
              <p:nvPr/>
            </p:nvSpPr>
            <p:spPr>
              <a:xfrm>
                <a:off x="5253741" y="1162563"/>
                <a:ext cx="79060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CCD</a:t>
                </a:r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检测器</a:t>
                </a:r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C9A6285C-3072-4147-B8F5-4B08C62F392C}"/>
                  </a:ext>
                </a:extLst>
              </p:cNvPr>
              <p:cNvSpPr txBox="1"/>
              <p:nvPr/>
            </p:nvSpPr>
            <p:spPr>
              <a:xfrm>
                <a:off x="6347594" y="2196288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凹面镜</a:t>
                </a:r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8CA0BA2F-DEF8-48A2-9EF4-11445134FB76}"/>
                  </a:ext>
                </a:extLst>
              </p:cNvPr>
              <p:cNvSpPr/>
              <p:nvPr/>
            </p:nvSpPr>
            <p:spPr>
              <a:xfrm rot="7946306" flipH="1">
                <a:off x="6702735" y="1066968"/>
                <a:ext cx="313068" cy="1757163"/>
              </a:xfrm>
              <a:custGeom>
                <a:avLst/>
                <a:gdLst>
                  <a:gd name="connsiteX0" fmla="*/ 211239 w 312911"/>
                  <a:gd name="connsiteY0" fmla="*/ 0 h 533400"/>
                  <a:gd name="connsiteX1" fmla="*/ 1689 w 312911"/>
                  <a:gd name="connsiteY1" fmla="*/ 209550 h 533400"/>
                  <a:gd name="connsiteX2" fmla="*/ 312839 w 312911"/>
                  <a:gd name="connsiteY2" fmla="*/ 361950 h 533400"/>
                  <a:gd name="connsiteX3" fmla="*/ 33439 w 312911"/>
                  <a:gd name="connsiteY3" fmla="*/ 508000 h 533400"/>
                  <a:gd name="connsiteX4" fmla="*/ 27089 w 312911"/>
                  <a:gd name="connsiteY4" fmla="*/ 508000 h 533400"/>
                  <a:gd name="connsiteX5" fmla="*/ 39789 w 312911"/>
                  <a:gd name="connsiteY5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911" h="533400">
                    <a:moveTo>
                      <a:pt x="211239" y="0"/>
                    </a:moveTo>
                    <a:cubicBezTo>
                      <a:pt x="97997" y="74612"/>
                      <a:pt x="-15244" y="149225"/>
                      <a:pt x="1689" y="209550"/>
                    </a:cubicBezTo>
                    <a:cubicBezTo>
                      <a:pt x="18622" y="269875"/>
                      <a:pt x="307547" y="312208"/>
                      <a:pt x="312839" y="361950"/>
                    </a:cubicBezTo>
                    <a:cubicBezTo>
                      <a:pt x="318131" y="411692"/>
                      <a:pt x="33439" y="508000"/>
                      <a:pt x="33439" y="508000"/>
                    </a:cubicBezTo>
                    <a:cubicBezTo>
                      <a:pt x="-14186" y="532342"/>
                      <a:pt x="26031" y="503767"/>
                      <a:pt x="27089" y="508000"/>
                    </a:cubicBezTo>
                    <a:cubicBezTo>
                      <a:pt x="28147" y="512233"/>
                      <a:pt x="29206" y="532342"/>
                      <a:pt x="39789" y="533400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" name="图片 128">
                <a:extLst>
                  <a:ext uri="{FF2B5EF4-FFF2-40B4-BE49-F238E27FC236}">
                    <a16:creationId xmlns:a16="http://schemas.microsoft.com/office/drawing/2014/main" id="{63428DCE-C308-4808-A272-153A77F8E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3808" y="2053191"/>
                <a:ext cx="923546" cy="768098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31C03BF8-450F-4719-8F11-276CB6DF8880}"/>
                  </a:ext>
                </a:extLst>
              </p:cNvPr>
              <p:cNvSpPr/>
              <p:nvPr/>
            </p:nvSpPr>
            <p:spPr>
              <a:xfrm rot="19635840">
                <a:off x="5541916" y="1452777"/>
                <a:ext cx="737315" cy="19373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0FDC100-6B0D-4379-90A5-5F43AE46F0DD}"/>
                  </a:ext>
                </a:extLst>
              </p:cNvPr>
              <p:cNvSpPr txBox="1"/>
              <p:nvPr/>
            </p:nvSpPr>
            <p:spPr>
              <a:xfrm>
                <a:off x="7430125" y="2858140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信号分析</a:t>
                </a: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55840974-7A39-43C7-970D-5B116011AE65}"/>
                  </a:ext>
                </a:extLst>
              </p:cNvPr>
              <p:cNvSpPr/>
              <p:nvPr/>
            </p:nvSpPr>
            <p:spPr>
              <a:xfrm>
                <a:off x="1299532" y="978068"/>
                <a:ext cx="3713168" cy="2954993"/>
              </a:xfrm>
              <a:prstGeom prst="roundRect">
                <a:avLst/>
              </a:prstGeom>
              <a:noFill/>
              <a:ln w="28575">
                <a:solidFill>
                  <a:schemeClr val="accent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9C706E97-9F0F-4BFD-BA9C-938AC7A8E0FA}"/>
                  </a:ext>
                </a:extLst>
              </p:cNvPr>
              <p:cNvSpPr/>
              <p:nvPr/>
            </p:nvSpPr>
            <p:spPr>
              <a:xfrm>
                <a:off x="5061336" y="970007"/>
                <a:ext cx="3311735" cy="2954993"/>
              </a:xfrm>
              <a:prstGeom prst="roundRect">
                <a:avLst/>
              </a:prstGeom>
              <a:noFill/>
              <a:ln w="28575">
                <a:solidFill>
                  <a:schemeClr val="accent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A24FF826-AB5D-460C-B4CA-CE7A66194BA4}"/>
                  </a:ext>
                </a:extLst>
              </p:cNvPr>
              <p:cNvSpPr txBox="1"/>
              <p:nvPr/>
            </p:nvSpPr>
            <p:spPr>
              <a:xfrm>
                <a:off x="8565476" y="105340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5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内光路</a:t>
                </a:r>
              </a:p>
            </p:txBody>
          </p:sp>
        </p:grp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9BE192B4-BAB3-45E4-B5F3-1D0D1A5A574D}"/>
              </a:ext>
            </a:extLst>
          </p:cNvPr>
          <p:cNvSpPr txBox="1"/>
          <p:nvPr/>
        </p:nvSpPr>
        <p:spPr>
          <a:xfrm>
            <a:off x="3168633" y="5126974"/>
            <a:ext cx="285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外光路需要根据模型调整</a:t>
            </a:r>
            <a:endParaRPr lang="zh-CN" altLang="en-US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178D2539-AC88-4FBB-A18D-ED5CEBA71B2E}"/>
              </a:ext>
            </a:extLst>
          </p:cNvPr>
          <p:cNvSpPr txBox="1"/>
          <p:nvPr/>
        </p:nvSpPr>
        <p:spPr>
          <a:xfrm>
            <a:off x="6714289" y="5029473"/>
            <a:ext cx="2588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内光路可以采用光纤光谱仪模组</a:t>
            </a:r>
            <a:endParaRPr lang="zh-CN" altLang="en-US" dirty="0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25413A88-2BC9-42C6-907B-3503BD21CA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9" t="16411" r="16719" b="9331"/>
          <a:stretch/>
        </p:blipFill>
        <p:spPr>
          <a:xfrm>
            <a:off x="899690" y="4692653"/>
            <a:ext cx="2085871" cy="1778809"/>
          </a:xfrm>
          <a:prstGeom prst="rect">
            <a:avLst/>
          </a:prstGeom>
        </p:spPr>
      </p:pic>
      <p:pic>
        <p:nvPicPr>
          <p:cNvPr id="4098" name="Picture 2" descr="海洋光学 的图像结果">
            <a:extLst>
              <a:ext uri="{FF2B5EF4-FFF2-40B4-BE49-F238E27FC236}">
                <a16:creationId xmlns:a16="http://schemas.microsoft.com/office/drawing/2014/main" id="{F5D55026-F9E5-4A91-B53C-D12CF0E2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24" y="4703987"/>
            <a:ext cx="2164218" cy="17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6584CD5F-2F85-46F1-86DB-1DF678028DD4}"/>
              </a:ext>
            </a:extLst>
          </p:cNvPr>
          <p:cNvSpPr txBox="1"/>
          <p:nvPr/>
        </p:nvSpPr>
        <p:spPr>
          <a:xfrm>
            <a:off x="5152757" y="4660141"/>
            <a:ext cx="2850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Raman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光谱仪的构造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8255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F4099B8D-A531-4979-AF43-61AAFEA5EF58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670644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CFB70F-7A5F-45CC-8592-724194572CCE}"/>
              </a:ext>
            </a:extLst>
          </p:cNvPr>
          <p:cNvGrpSpPr/>
          <p:nvPr/>
        </p:nvGrpSpPr>
        <p:grpSpPr>
          <a:xfrm>
            <a:off x="1443181" y="1529464"/>
            <a:ext cx="1739045" cy="461665"/>
            <a:chOff x="914401" y="1529464"/>
            <a:chExt cx="1739045" cy="46166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5B971A6-14B3-431B-83C2-7BACC8A2B96A}"/>
                </a:ext>
              </a:extLst>
            </p:cNvPr>
            <p:cNvSpPr/>
            <p:nvPr/>
          </p:nvSpPr>
          <p:spPr>
            <a:xfrm>
              <a:off x="914401" y="1653310"/>
              <a:ext cx="258618" cy="25861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2C4CEB8-548B-46C7-913C-CDDDAE816D59}"/>
                </a:ext>
              </a:extLst>
            </p:cNvPr>
            <p:cNvSpPr txBox="1"/>
            <p:nvPr/>
          </p:nvSpPr>
          <p:spPr>
            <a:xfrm>
              <a:off x="1237674" y="152946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项目背景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D88AFC1-49D1-48FA-9481-DFB9BDEE2067}"/>
              </a:ext>
            </a:extLst>
          </p:cNvPr>
          <p:cNvGrpSpPr/>
          <p:nvPr/>
        </p:nvGrpSpPr>
        <p:grpSpPr>
          <a:xfrm>
            <a:off x="1443181" y="2298363"/>
            <a:ext cx="1739045" cy="461665"/>
            <a:chOff x="914401" y="2837958"/>
            <a:chExt cx="1739045" cy="46166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DED022F-FBD0-4F30-843C-0107984887CC}"/>
                </a:ext>
              </a:extLst>
            </p:cNvPr>
            <p:cNvSpPr/>
            <p:nvPr/>
          </p:nvSpPr>
          <p:spPr>
            <a:xfrm>
              <a:off x="914401" y="2940120"/>
              <a:ext cx="258618" cy="2586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FC6B04-F142-41D2-A9FF-9F19395A6D39}"/>
                </a:ext>
              </a:extLst>
            </p:cNvPr>
            <p:cNvSpPr txBox="1"/>
            <p:nvPr/>
          </p:nvSpPr>
          <p:spPr>
            <a:xfrm>
              <a:off x="1237674" y="283795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研究进展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392CBD-E588-401C-9C5F-1FB0FBBAF31E}"/>
              </a:ext>
            </a:extLst>
          </p:cNvPr>
          <p:cNvGrpSpPr/>
          <p:nvPr/>
        </p:nvGrpSpPr>
        <p:grpSpPr>
          <a:xfrm>
            <a:off x="1443181" y="4451167"/>
            <a:ext cx="1739045" cy="461665"/>
            <a:chOff x="914401" y="4070050"/>
            <a:chExt cx="1739045" cy="461665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191793B-A45C-4539-B29B-D39532F7D361}"/>
                </a:ext>
              </a:extLst>
            </p:cNvPr>
            <p:cNvSpPr/>
            <p:nvPr/>
          </p:nvSpPr>
          <p:spPr>
            <a:xfrm>
              <a:off x="914401" y="4171574"/>
              <a:ext cx="258618" cy="25861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92E9E63-7307-4814-BC05-2AB3B49821D7}"/>
                </a:ext>
              </a:extLst>
            </p:cNvPr>
            <p:cNvSpPr txBox="1"/>
            <p:nvPr/>
          </p:nvSpPr>
          <p:spPr>
            <a:xfrm>
              <a:off x="1237674" y="407005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当前问题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A26BA71-7D22-4A19-9122-AA17C87EC20A}"/>
              </a:ext>
            </a:extLst>
          </p:cNvPr>
          <p:cNvSpPr txBox="1"/>
          <p:nvPr/>
        </p:nvSpPr>
        <p:spPr>
          <a:xfrm>
            <a:off x="1701799" y="2695274"/>
            <a:ext cx="2723823" cy="165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2.1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光路设计与采购计划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2.2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树脂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打印光学框架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2.3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初步组装仪器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6ED0D5-76A7-4473-BFE2-8AF34084C794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4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9730C21C-B47D-45D5-8106-AEF811D79259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28386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光路设计与采购计划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BBB4127-4B0E-49DE-AE3A-47B11C40CFB0}"/>
              </a:ext>
            </a:extLst>
          </p:cNvPr>
          <p:cNvGrpSpPr/>
          <p:nvPr/>
        </p:nvGrpSpPr>
        <p:grpSpPr>
          <a:xfrm>
            <a:off x="2456068" y="831280"/>
            <a:ext cx="6714135" cy="3018192"/>
            <a:chOff x="494104" y="368475"/>
            <a:chExt cx="6714135" cy="301819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94F0A3C-AD6E-45C8-93DD-4398A0B78695}"/>
                </a:ext>
              </a:extLst>
            </p:cNvPr>
            <p:cNvGrpSpPr/>
            <p:nvPr/>
          </p:nvGrpSpPr>
          <p:grpSpPr>
            <a:xfrm>
              <a:off x="494104" y="368475"/>
              <a:ext cx="6714135" cy="3018192"/>
              <a:chOff x="1213771" y="788332"/>
              <a:chExt cx="6714135" cy="3018192"/>
            </a:xfrm>
          </p:grpSpPr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27ED86C-A148-45B7-8977-B85B51E6622D}"/>
                  </a:ext>
                </a:extLst>
              </p:cNvPr>
              <p:cNvSpPr/>
              <p:nvPr/>
            </p:nvSpPr>
            <p:spPr>
              <a:xfrm rot="9515138" flipH="1">
                <a:off x="6619390" y="1964377"/>
                <a:ext cx="482239" cy="588440"/>
              </a:xfrm>
              <a:custGeom>
                <a:avLst/>
                <a:gdLst>
                  <a:gd name="connsiteX0" fmla="*/ 211239 w 312911"/>
                  <a:gd name="connsiteY0" fmla="*/ 0 h 533400"/>
                  <a:gd name="connsiteX1" fmla="*/ 1689 w 312911"/>
                  <a:gd name="connsiteY1" fmla="*/ 209550 h 533400"/>
                  <a:gd name="connsiteX2" fmla="*/ 312839 w 312911"/>
                  <a:gd name="connsiteY2" fmla="*/ 361950 h 533400"/>
                  <a:gd name="connsiteX3" fmla="*/ 33439 w 312911"/>
                  <a:gd name="connsiteY3" fmla="*/ 508000 h 533400"/>
                  <a:gd name="connsiteX4" fmla="*/ 27089 w 312911"/>
                  <a:gd name="connsiteY4" fmla="*/ 508000 h 533400"/>
                  <a:gd name="connsiteX5" fmla="*/ 39789 w 312911"/>
                  <a:gd name="connsiteY5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911" h="533400">
                    <a:moveTo>
                      <a:pt x="211239" y="0"/>
                    </a:moveTo>
                    <a:cubicBezTo>
                      <a:pt x="97997" y="74612"/>
                      <a:pt x="-15244" y="149225"/>
                      <a:pt x="1689" y="209550"/>
                    </a:cubicBezTo>
                    <a:cubicBezTo>
                      <a:pt x="18622" y="269875"/>
                      <a:pt x="307547" y="312208"/>
                      <a:pt x="312839" y="361950"/>
                    </a:cubicBezTo>
                    <a:cubicBezTo>
                      <a:pt x="318131" y="411692"/>
                      <a:pt x="33439" y="508000"/>
                      <a:pt x="33439" y="508000"/>
                    </a:cubicBezTo>
                    <a:cubicBezTo>
                      <a:pt x="-14186" y="532342"/>
                      <a:pt x="26031" y="503767"/>
                      <a:pt x="27089" y="508000"/>
                    </a:cubicBezTo>
                    <a:cubicBezTo>
                      <a:pt x="28147" y="512233"/>
                      <a:pt x="29206" y="532342"/>
                      <a:pt x="39789" y="533400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D3769D72-B8E5-42AD-9A86-F457FD021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2402" y="2683047"/>
                <a:ext cx="532074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427EAF9D-9116-48FB-8D7D-242D4F57A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2435" y="2633607"/>
                <a:ext cx="532041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D7F642F-F742-4780-B0E1-51B2020579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3900" y="2590800"/>
                <a:ext cx="550576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1E678482-B558-43B6-815A-C88D451E7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4924" y="1804488"/>
                <a:ext cx="0" cy="868597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13ABAA67-F183-4613-B6C7-6838E7BC0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5743" y="2683047"/>
                <a:ext cx="1597213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4E9F14E2-1201-405B-91DF-04AF9C4801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795" y="1413153"/>
                <a:ext cx="0" cy="1279475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86588B58-1E88-4DC6-B2F1-05DFB5D4F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6188" y="1452564"/>
                <a:ext cx="0" cy="1138236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57D5D97-D1F3-4A16-AFEE-4AB9600C9FDA}"/>
                  </a:ext>
                </a:extLst>
              </p:cNvPr>
              <p:cNvSpPr/>
              <p:nvPr/>
            </p:nvSpPr>
            <p:spPr>
              <a:xfrm rot="11012778">
                <a:off x="1801711" y="3092450"/>
                <a:ext cx="312911" cy="533400"/>
              </a:xfrm>
              <a:custGeom>
                <a:avLst/>
                <a:gdLst>
                  <a:gd name="connsiteX0" fmla="*/ 211239 w 312911"/>
                  <a:gd name="connsiteY0" fmla="*/ 0 h 533400"/>
                  <a:gd name="connsiteX1" fmla="*/ 1689 w 312911"/>
                  <a:gd name="connsiteY1" fmla="*/ 209550 h 533400"/>
                  <a:gd name="connsiteX2" fmla="*/ 312839 w 312911"/>
                  <a:gd name="connsiteY2" fmla="*/ 361950 h 533400"/>
                  <a:gd name="connsiteX3" fmla="*/ 33439 w 312911"/>
                  <a:gd name="connsiteY3" fmla="*/ 508000 h 533400"/>
                  <a:gd name="connsiteX4" fmla="*/ 27089 w 312911"/>
                  <a:gd name="connsiteY4" fmla="*/ 508000 h 533400"/>
                  <a:gd name="connsiteX5" fmla="*/ 39789 w 312911"/>
                  <a:gd name="connsiteY5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911" h="533400">
                    <a:moveTo>
                      <a:pt x="211239" y="0"/>
                    </a:moveTo>
                    <a:cubicBezTo>
                      <a:pt x="97997" y="74612"/>
                      <a:pt x="-15244" y="149225"/>
                      <a:pt x="1689" y="209550"/>
                    </a:cubicBezTo>
                    <a:cubicBezTo>
                      <a:pt x="18622" y="269875"/>
                      <a:pt x="307547" y="312208"/>
                      <a:pt x="312839" y="361950"/>
                    </a:cubicBezTo>
                    <a:cubicBezTo>
                      <a:pt x="318131" y="411692"/>
                      <a:pt x="33439" y="508000"/>
                      <a:pt x="33439" y="508000"/>
                    </a:cubicBezTo>
                    <a:cubicBezTo>
                      <a:pt x="-14186" y="532342"/>
                      <a:pt x="26031" y="503767"/>
                      <a:pt x="27089" y="508000"/>
                    </a:cubicBezTo>
                    <a:cubicBezTo>
                      <a:pt x="28147" y="512233"/>
                      <a:pt x="29206" y="532342"/>
                      <a:pt x="39789" y="5334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B85164E9-A89B-411C-B4A4-AC43FD6F80F5}"/>
                  </a:ext>
                </a:extLst>
              </p:cNvPr>
              <p:cNvSpPr/>
              <p:nvPr/>
            </p:nvSpPr>
            <p:spPr>
              <a:xfrm rot="11053252" flipH="1">
                <a:off x="2494083" y="3092449"/>
                <a:ext cx="382275" cy="533400"/>
              </a:xfrm>
              <a:custGeom>
                <a:avLst/>
                <a:gdLst>
                  <a:gd name="connsiteX0" fmla="*/ 211239 w 312911"/>
                  <a:gd name="connsiteY0" fmla="*/ 0 h 533400"/>
                  <a:gd name="connsiteX1" fmla="*/ 1689 w 312911"/>
                  <a:gd name="connsiteY1" fmla="*/ 209550 h 533400"/>
                  <a:gd name="connsiteX2" fmla="*/ 312839 w 312911"/>
                  <a:gd name="connsiteY2" fmla="*/ 361950 h 533400"/>
                  <a:gd name="connsiteX3" fmla="*/ 33439 w 312911"/>
                  <a:gd name="connsiteY3" fmla="*/ 508000 h 533400"/>
                  <a:gd name="connsiteX4" fmla="*/ 27089 w 312911"/>
                  <a:gd name="connsiteY4" fmla="*/ 508000 h 533400"/>
                  <a:gd name="connsiteX5" fmla="*/ 39789 w 312911"/>
                  <a:gd name="connsiteY5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911" h="533400">
                    <a:moveTo>
                      <a:pt x="211239" y="0"/>
                    </a:moveTo>
                    <a:cubicBezTo>
                      <a:pt x="97997" y="74612"/>
                      <a:pt x="-15244" y="149225"/>
                      <a:pt x="1689" y="209550"/>
                    </a:cubicBezTo>
                    <a:cubicBezTo>
                      <a:pt x="18622" y="269875"/>
                      <a:pt x="307547" y="312208"/>
                      <a:pt x="312839" y="361950"/>
                    </a:cubicBezTo>
                    <a:cubicBezTo>
                      <a:pt x="318131" y="411692"/>
                      <a:pt x="33439" y="508000"/>
                      <a:pt x="33439" y="508000"/>
                    </a:cubicBezTo>
                    <a:cubicBezTo>
                      <a:pt x="-14186" y="532342"/>
                      <a:pt x="26031" y="503767"/>
                      <a:pt x="27089" y="508000"/>
                    </a:cubicBezTo>
                    <a:cubicBezTo>
                      <a:pt x="28147" y="512233"/>
                      <a:pt x="29206" y="532342"/>
                      <a:pt x="39789" y="5334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B0ABEE53-314A-46F9-9FEA-845DCB0A3133}"/>
                  </a:ext>
                </a:extLst>
              </p:cNvPr>
              <p:cNvGrpSpPr/>
              <p:nvPr/>
            </p:nvGrpSpPr>
            <p:grpSpPr>
              <a:xfrm rot="5400000">
                <a:off x="1939023" y="2336265"/>
                <a:ext cx="695134" cy="297181"/>
                <a:chOff x="3955352" y="2416809"/>
                <a:chExt cx="695134" cy="297181"/>
              </a:xfrm>
            </p:grpSpPr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674814DE-AC28-49C7-BD5A-4BA50E429659}"/>
                    </a:ext>
                  </a:extLst>
                </p:cNvPr>
                <p:cNvSpPr/>
                <p:nvPr/>
              </p:nvSpPr>
              <p:spPr>
                <a:xfrm>
                  <a:off x="3955352" y="2416809"/>
                  <a:ext cx="614362" cy="29718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B3D9E150-C8A2-42E2-86A8-9E9952DB4C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9714" y="2416809"/>
                  <a:ext cx="80772" cy="29718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5A48A51B-E9E4-470C-8AEE-C0D4FFC19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798344" flipH="1">
                <a:off x="2995603" y="1663571"/>
                <a:ext cx="56715" cy="238371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3A241B97-54EF-4B28-A9E2-6634EDF60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229751" y="1200567"/>
                <a:ext cx="117348" cy="300853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8983F7AA-86F5-4AA7-943A-11BA332C9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725445" flipH="1">
                <a:off x="2958477" y="2535465"/>
                <a:ext cx="56715" cy="238371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EF2C50E-083F-41A4-A2B4-32132EE95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4360" y="2180893"/>
                <a:ext cx="923546" cy="768098"/>
              </a:xfrm>
              <a:prstGeom prst="rect">
                <a:avLst/>
              </a:prstGeom>
            </p:spPr>
          </p:pic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82B2097D-8DA3-43AC-A086-F6CEEB94C77A}"/>
                  </a:ext>
                </a:extLst>
              </p:cNvPr>
              <p:cNvSpPr/>
              <p:nvPr/>
            </p:nvSpPr>
            <p:spPr>
              <a:xfrm>
                <a:off x="2009656" y="2972508"/>
                <a:ext cx="552450" cy="21319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41893BF-DF96-4D83-9860-3EEB7758BF05}"/>
                  </a:ext>
                </a:extLst>
              </p:cNvPr>
              <p:cNvSpPr txBox="1"/>
              <p:nvPr/>
            </p:nvSpPr>
            <p:spPr>
              <a:xfrm>
                <a:off x="2651190" y="3552608"/>
                <a:ext cx="26321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lang="zh-CN" altLang="en-US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C11ACCC-1D1A-4E45-BBA0-46DDAD97FC58}"/>
                  </a:ext>
                </a:extLst>
              </p:cNvPr>
              <p:cNvSpPr txBox="1"/>
              <p:nvPr/>
            </p:nvSpPr>
            <p:spPr>
              <a:xfrm>
                <a:off x="1699742" y="3508059"/>
                <a:ext cx="2295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lang="zh-CN" altLang="en-US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0F086E24-65CC-401E-A259-694448FDABE1}"/>
                  </a:ext>
                </a:extLst>
              </p:cNvPr>
              <p:cNvGrpSpPr/>
              <p:nvPr/>
            </p:nvGrpSpPr>
            <p:grpSpPr>
              <a:xfrm rot="16200000">
                <a:off x="3523395" y="1159662"/>
                <a:ext cx="420499" cy="314147"/>
                <a:chOff x="4523231" y="3049800"/>
                <a:chExt cx="783338" cy="585217"/>
              </a:xfrm>
            </p:grpSpPr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id="{DCD4101C-4BB4-499B-B835-DBD27FD294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3231" y="3049800"/>
                  <a:ext cx="783338" cy="585217"/>
                </a:xfrm>
                <a:prstGeom prst="rect">
                  <a:avLst/>
                </a:prstGeom>
              </p:spPr>
            </p:pic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E78E6D94-F9E9-4015-ABDE-3873905BCD60}"/>
                    </a:ext>
                  </a:extLst>
                </p:cNvPr>
                <p:cNvSpPr/>
                <p:nvPr/>
              </p:nvSpPr>
              <p:spPr>
                <a:xfrm>
                  <a:off x="4523232" y="3192511"/>
                  <a:ext cx="722662" cy="29602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621A4573-7B3A-47D9-BD61-0CBCAB03B208}"/>
                  </a:ext>
                </a:extLst>
              </p:cNvPr>
              <p:cNvCxnSpPr>
                <a:cxnSpLocks/>
                <a:stCxn id="73" idx="1"/>
                <a:endCxn id="52" idx="1"/>
              </p:cNvCxnSpPr>
              <p:nvPr/>
            </p:nvCxnSpPr>
            <p:spPr>
              <a:xfrm>
                <a:off x="3732632" y="1526985"/>
                <a:ext cx="1013" cy="1111354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D8C74038-E8DD-4C29-A720-608DCDF51274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>
                <a:off x="3005843" y="2633607"/>
                <a:ext cx="1597113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2512C58-1E61-4453-B32D-023EA1BD7DBB}"/>
                  </a:ext>
                </a:extLst>
              </p:cNvPr>
              <p:cNvCxnSpPr>
                <a:cxnSpLocks/>
                <a:stCxn id="27" idx="1"/>
                <a:endCxn id="25" idx="1"/>
              </p:cNvCxnSpPr>
              <p:nvPr/>
            </p:nvCxnSpPr>
            <p:spPr>
              <a:xfrm flipH="1" flipV="1">
                <a:off x="3005743" y="1804488"/>
                <a:ext cx="100" cy="829119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22E5BCCF-4769-4A6A-A6E5-2FA3CFACDBA7}"/>
                  </a:ext>
                </a:extLst>
              </p:cNvPr>
              <p:cNvCxnSpPr>
                <a:cxnSpLocks/>
                <a:stCxn id="43" idx="3"/>
                <a:endCxn id="25" idx="1"/>
              </p:cNvCxnSpPr>
              <p:nvPr/>
            </p:nvCxnSpPr>
            <p:spPr>
              <a:xfrm flipV="1">
                <a:off x="2281302" y="1804488"/>
                <a:ext cx="724441" cy="3584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5B76CEC1-2318-4FDA-BD8C-83CE6E4FFE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9648" y="2569369"/>
                <a:ext cx="1652754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79F51CC-4A46-45A1-945B-AF7C4B979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8785" y="1766334"/>
                <a:ext cx="100" cy="829119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994D687-7DB1-4145-A911-CB30FB946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2712" y="1766334"/>
                <a:ext cx="647090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031ABAEF-4A9F-4B69-B271-8B28C9673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305" y="1848552"/>
                <a:ext cx="822373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DA3F0F65-2BE3-4E23-8437-9521C3C2A9A0}"/>
                  </a:ext>
                </a:extLst>
              </p:cNvPr>
              <p:cNvCxnSpPr>
                <a:cxnSpLocks/>
                <a:stCxn id="74" idx="3"/>
                <a:endCxn id="43" idx="3"/>
              </p:cNvCxnSpPr>
              <p:nvPr/>
            </p:nvCxnSpPr>
            <p:spPr>
              <a:xfrm flipH="1" flipV="1">
                <a:off x="2281302" y="1808072"/>
                <a:ext cx="5288" cy="943579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F07EFF5-D8BC-4059-B7B7-8850A4030B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7305" y="1829451"/>
                <a:ext cx="0" cy="934737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59967FE0-8510-4E28-B43E-F971F13F83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44" t="3774" r="53375" b="4156"/>
              <a:stretch/>
            </p:blipFill>
            <p:spPr>
              <a:xfrm rot="2731567">
                <a:off x="2242428" y="1659467"/>
                <a:ext cx="45719" cy="264585"/>
              </a:xfrm>
              <a:prstGeom prst="rect">
                <a:avLst/>
              </a:prstGeom>
            </p:spPr>
          </p:pic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E398412-24AF-4C4E-9008-14775DB2C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530" y="1750802"/>
                <a:ext cx="0" cy="1000848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3C0DE4C1-4538-4EDF-AF6D-E1E34BCD8A3F}"/>
                  </a:ext>
                </a:extLst>
              </p:cNvPr>
              <p:cNvCxnSpPr>
                <a:cxnSpLocks/>
                <a:stCxn id="75" idx="3"/>
                <a:endCxn id="29" idx="0"/>
              </p:cNvCxnSpPr>
              <p:nvPr/>
            </p:nvCxnSpPr>
            <p:spPr>
              <a:xfrm flipH="1">
                <a:off x="2285881" y="2832423"/>
                <a:ext cx="709" cy="140085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DCA49600-7522-4861-8FF2-7E42159F21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4592" y="2830813"/>
                <a:ext cx="56239" cy="130408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DB8C272E-CBC2-465E-AA44-FFB5F5F21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8396" y="2835427"/>
                <a:ext cx="42906" cy="125794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7D924613-B6ED-418B-809B-F05D47951765}"/>
                  </a:ext>
                </a:extLst>
              </p:cNvPr>
              <p:cNvCxnSpPr>
                <a:cxnSpLocks/>
                <a:stCxn id="74" idx="0"/>
                <a:endCxn id="26" idx="0"/>
              </p:cNvCxnSpPr>
              <p:nvPr/>
            </p:nvCxnSpPr>
            <p:spPr>
              <a:xfrm flipV="1">
                <a:off x="2435181" y="1350994"/>
                <a:ext cx="3671" cy="109347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3B6517AE-4439-4F91-A63A-2BDDCCB237FF}"/>
                  </a:ext>
                </a:extLst>
              </p:cNvPr>
              <p:cNvCxnSpPr>
                <a:cxnSpLocks/>
                <a:stCxn id="74" idx="2"/>
                <a:endCxn id="26" idx="2"/>
              </p:cNvCxnSpPr>
              <p:nvPr/>
            </p:nvCxnSpPr>
            <p:spPr>
              <a:xfrm flipH="1" flipV="1">
                <a:off x="2137999" y="1350994"/>
                <a:ext cx="1" cy="109347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E30BAE9D-15A8-4E2E-B19A-E9263BD61A87}"/>
                  </a:ext>
                </a:extLst>
              </p:cNvPr>
              <p:cNvSpPr/>
              <p:nvPr/>
            </p:nvSpPr>
            <p:spPr>
              <a:xfrm>
                <a:off x="5658520" y="1570843"/>
                <a:ext cx="1091048" cy="56513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95C0870A-3A1A-4E04-A849-B70A63367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1896" y="2513935"/>
                <a:ext cx="64008" cy="251647"/>
              </a:xfrm>
              <a:prstGeom prst="rect">
                <a:avLst/>
              </a:prstGeom>
            </p:spPr>
          </p:pic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1AC5289-2619-41D8-93AE-B161958CB8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44" t="3774" r="53375" b="4156"/>
              <a:stretch/>
            </p:blipFill>
            <p:spPr>
              <a:xfrm rot="2731567">
                <a:off x="3726801" y="2522358"/>
                <a:ext cx="45719" cy="264585"/>
              </a:xfrm>
              <a:prstGeom prst="rect">
                <a:avLst/>
              </a:prstGeom>
            </p:spPr>
          </p:pic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BC87702-7164-4214-9D38-ED5989D630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4476" y="2590800"/>
                <a:ext cx="234187" cy="4280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36338F79-286E-4FB8-BF41-9679414D7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4476" y="2638339"/>
                <a:ext cx="234188" cy="54289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9F7E99DC-7EBB-4A40-9E2D-AB1D582A4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4476" y="2633607"/>
                <a:ext cx="234187" cy="1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7" name="等腰三角形 56">
                <a:extLst>
                  <a:ext uri="{FF2B5EF4-FFF2-40B4-BE49-F238E27FC236}">
                    <a16:creationId xmlns:a16="http://schemas.microsoft.com/office/drawing/2014/main" id="{78EA1ACE-35DC-40E6-B260-3648B48B0D1E}"/>
                  </a:ext>
                </a:extLst>
              </p:cNvPr>
              <p:cNvSpPr/>
              <p:nvPr/>
            </p:nvSpPr>
            <p:spPr>
              <a:xfrm rot="5400000">
                <a:off x="5347903" y="2578645"/>
                <a:ext cx="79637" cy="109244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DBFC981-6845-49FA-8FE1-D0F641E35794}"/>
                  </a:ext>
                </a:extLst>
              </p:cNvPr>
              <p:cNvSpPr/>
              <p:nvPr/>
            </p:nvSpPr>
            <p:spPr>
              <a:xfrm>
                <a:off x="5433594" y="2165985"/>
                <a:ext cx="944447" cy="614575"/>
              </a:xfrm>
              <a:custGeom>
                <a:avLst/>
                <a:gdLst>
                  <a:gd name="connsiteX0" fmla="*/ 0 w 944447"/>
                  <a:gd name="connsiteY0" fmla="*/ 466725 h 614575"/>
                  <a:gd name="connsiteX1" fmla="*/ 490537 w 944447"/>
                  <a:gd name="connsiteY1" fmla="*/ 614363 h 614575"/>
                  <a:gd name="connsiteX2" fmla="*/ 897731 w 944447"/>
                  <a:gd name="connsiteY2" fmla="*/ 438150 h 614575"/>
                  <a:gd name="connsiteX3" fmla="*/ 414337 w 944447"/>
                  <a:gd name="connsiteY3" fmla="*/ 345282 h 614575"/>
                  <a:gd name="connsiteX4" fmla="*/ 912018 w 944447"/>
                  <a:gd name="connsiteY4" fmla="*/ 278607 h 614575"/>
                  <a:gd name="connsiteX5" fmla="*/ 854868 w 944447"/>
                  <a:gd name="connsiteY5" fmla="*/ 0 h 61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4447" h="614575">
                    <a:moveTo>
                      <a:pt x="0" y="466725"/>
                    </a:moveTo>
                    <a:cubicBezTo>
                      <a:pt x="170457" y="542925"/>
                      <a:pt x="340915" y="619125"/>
                      <a:pt x="490537" y="614363"/>
                    </a:cubicBezTo>
                    <a:cubicBezTo>
                      <a:pt x="640159" y="609601"/>
                      <a:pt x="910431" y="482997"/>
                      <a:pt x="897731" y="438150"/>
                    </a:cubicBezTo>
                    <a:cubicBezTo>
                      <a:pt x="885031" y="393303"/>
                      <a:pt x="411956" y="371872"/>
                      <a:pt x="414337" y="345282"/>
                    </a:cubicBezTo>
                    <a:cubicBezTo>
                      <a:pt x="416718" y="318691"/>
                      <a:pt x="838596" y="336154"/>
                      <a:pt x="912018" y="278607"/>
                    </a:cubicBezTo>
                    <a:cubicBezTo>
                      <a:pt x="985440" y="221060"/>
                      <a:pt x="920154" y="110530"/>
                      <a:pt x="854868" y="0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F7C0C591-0442-4F77-A850-8AC0055DD2FC}"/>
                  </a:ext>
                </a:extLst>
              </p:cNvPr>
              <p:cNvSpPr txBox="1"/>
              <p:nvPr/>
            </p:nvSpPr>
            <p:spPr>
              <a:xfrm>
                <a:off x="3261989" y="788332"/>
                <a:ext cx="10919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⑧</a:t>
                </a:r>
                <a:r>
                  <a:rPr lang="en-US" altLang="zh-C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532 nm </a:t>
                </a:r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激光</a:t>
                </a: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B193AF0C-95C1-4D73-8A44-87AE91DDC9FF}"/>
                  </a:ext>
                </a:extLst>
              </p:cNvPr>
              <p:cNvSpPr txBox="1"/>
              <p:nvPr/>
            </p:nvSpPr>
            <p:spPr>
              <a:xfrm>
                <a:off x="5685348" y="1750802"/>
                <a:ext cx="88517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b="0" i="0" dirty="0">
                    <a:solidFill>
                      <a:srgbClr val="333333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⑫</a:t>
                </a:r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光谱模组</a:t>
                </a: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FDF3B80-3D8A-433B-8114-663624587D9E}"/>
                  </a:ext>
                </a:extLst>
              </p:cNvPr>
              <p:cNvSpPr txBox="1"/>
              <p:nvPr/>
            </p:nvSpPr>
            <p:spPr>
              <a:xfrm>
                <a:off x="6993185" y="1927628"/>
                <a:ext cx="88517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b="0" i="0" dirty="0">
                    <a:solidFill>
                      <a:srgbClr val="333333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⑬</a:t>
                </a:r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软件分析</a:t>
                </a: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84D7C0-10A0-4811-9A7B-D1B68A7D53CB}"/>
                  </a:ext>
                </a:extLst>
              </p:cNvPr>
              <p:cNvSpPr txBox="1"/>
              <p:nvPr/>
            </p:nvSpPr>
            <p:spPr>
              <a:xfrm>
                <a:off x="4754034" y="2266487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⑩准直管</a:t>
                </a: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2644321-AB06-4BC2-84B1-16CA5C2E91F3}"/>
                  </a:ext>
                </a:extLst>
              </p:cNvPr>
              <p:cNvSpPr txBox="1"/>
              <p:nvPr/>
            </p:nvSpPr>
            <p:spPr>
              <a:xfrm>
                <a:off x="1986960" y="993830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④目镜</a:t>
                </a: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49F0CB2-4684-42B1-B8E7-FEF5F003CD5D}"/>
                  </a:ext>
                </a:extLst>
              </p:cNvPr>
              <p:cNvSpPr txBox="1"/>
              <p:nvPr/>
            </p:nvSpPr>
            <p:spPr>
              <a:xfrm>
                <a:off x="1571234" y="2654650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②物镜</a:t>
                </a: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FA96FB6-ACA5-4C51-8FED-CF288C0A3AC8}"/>
                  </a:ext>
                </a:extLst>
              </p:cNvPr>
              <p:cNvSpPr txBox="1"/>
              <p:nvPr/>
            </p:nvSpPr>
            <p:spPr>
              <a:xfrm>
                <a:off x="1214097" y="2948991"/>
                <a:ext cx="85792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①电化学池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4FD1931-D539-4E21-9046-3E257DCD7A63}"/>
                  </a:ext>
                </a:extLst>
              </p:cNvPr>
              <p:cNvSpPr txBox="1"/>
              <p:nvPr/>
            </p:nvSpPr>
            <p:spPr>
              <a:xfrm>
                <a:off x="1213771" y="1705736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③分光镜</a:t>
                </a: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83C72F3-9F9F-4EE0-80F3-DD3122622798}"/>
                  </a:ext>
                </a:extLst>
              </p:cNvPr>
              <p:cNvSpPr txBox="1"/>
              <p:nvPr/>
            </p:nvSpPr>
            <p:spPr>
              <a:xfrm>
                <a:off x="3341970" y="2841574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⑦分光镜</a:t>
                </a: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956A2AA7-A2D5-4A75-B8EE-F3326D65E754}"/>
                  </a:ext>
                </a:extLst>
              </p:cNvPr>
              <p:cNvSpPr txBox="1"/>
              <p:nvPr/>
            </p:nvSpPr>
            <p:spPr>
              <a:xfrm>
                <a:off x="5945562" y="2727483"/>
                <a:ext cx="61587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b="0" i="0" dirty="0">
                    <a:solidFill>
                      <a:srgbClr val="333333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⑪</a:t>
                </a:r>
                <a:r>
                  <a:rPr lang="zh-CN" altLang="en-US" sz="1050" b="0" i="0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光纤</a:t>
                </a:r>
                <a:endPara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2F726AC-4464-40DD-8BD3-E8FFF2633A70}"/>
                  </a:ext>
                </a:extLst>
              </p:cNvPr>
              <p:cNvSpPr txBox="1"/>
              <p:nvPr/>
            </p:nvSpPr>
            <p:spPr>
              <a:xfrm>
                <a:off x="4239442" y="2848624"/>
                <a:ext cx="72487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⑨滤光片</a:t>
                </a: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21883193-BCBD-4F8C-8A00-0A802670AB04}"/>
                  </a:ext>
                </a:extLst>
              </p:cNvPr>
              <p:cNvSpPr txBox="1"/>
              <p:nvPr/>
            </p:nvSpPr>
            <p:spPr>
              <a:xfrm>
                <a:off x="2643522" y="1410181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⑤平面镜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62F3753-5AAB-4D87-A429-F7C6BE371216}"/>
                  </a:ext>
                </a:extLst>
              </p:cNvPr>
              <p:cNvSpPr txBox="1"/>
              <p:nvPr/>
            </p:nvSpPr>
            <p:spPr>
              <a:xfrm>
                <a:off x="2643522" y="2848624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⑥平面镜</a:t>
                </a: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7330E21-94C0-47A3-BF6D-A7E86A8E6EAC}"/>
                </a:ext>
              </a:extLst>
            </p:cNvPr>
            <p:cNvSpPr/>
            <p:nvPr/>
          </p:nvSpPr>
          <p:spPr>
            <a:xfrm>
              <a:off x="4423665" y="2149985"/>
              <a:ext cx="175911" cy="14289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080E8E0C-2E37-42D7-A461-0D5E2BEC8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000315"/>
              </p:ext>
            </p:extLst>
          </p:nvPr>
        </p:nvGraphicFramePr>
        <p:xfrm>
          <a:off x="761184" y="3879478"/>
          <a:ext cx="10515600" cy="2631028"/>
        </p:xfrm>
        <a:graphic>
          <a:graphicData uri="http://schemas.openxmlformats.org/drawingml/2006/table">
            <a:tbl>
              <a:tblPr/>
              <a:tblGrid>
                <a:gridCol w="622634">
                  <a:extLst>
                    <a:ext uri="{9D8B030D-6E8A-4147-A177-3AD203B41FA5}">
                      <a16:colId xmlns:a16="http://schemas.microsoft.com/office/drawing/2014/main" val="614719401"/>
                    </a:ext>
                  </a:extLst>
                </a:gridCol>
                <a:gridCol w="622634">
                  <a:extLst>
                    <a:ext uri="{9D8B030D-6E8A-4147-A177-3AD203B41FA5}">
                      <a16:colId xmlns:a16="http://schemas.microsoft.com/office/drawing/2014/main" val="687161863"/>
                    </a:ext>
                  </a:extLst>
                </a:gridCol>
                <a:gridCol w="2236871">
                  <a:extLst>
                    <a:ext uri="{9D8B030D-6E8A-4147-A177-3AD203B41FA5}">
                      <a16:colId xmlns:a16="http://schemas.microsoft.com/office/drawing/2014/main" val="906905002"/>
                    </a:ext>
                  </a:extLst>
                </a:gridCol>
                <a:gridCol w="1256799">
                  <a:extLst>
                    <a:ext uri="{9D8B030D-6E8A-4147-A177-3AD203B41FA5}">
                      <a16:colId xmlns:a16="http://schemas.microsoft.com/office/drawing/2014/main" val="2340889921"/>
                    </a:ext>
                  </a:extLst>
                </a:gridCol>
                <a:gridCol w="5154028">
                  <a:extLst>
                    <a:ext uri="{9D8B030D-6E8A-4147-A177-3AD203B41FA5}">
                      <a16:colId xmlns:a16="http://schemas.microsoft.com/office/drawing/2014/main" val="2557318821"/>
                    </a:ext>
                  </a:extLst>
                </a:gridCol>
                <a:gridCol w="622634">
                  <a:extLst>
                    <a:ext uri="{9D8B030D-6E8A-4147-A177-3AD203B41FA5}">
                      <a16:colId xmlns:a16="http://schemas.microsoft.com/office/drawing/2014/main" val="726497921"/>
                    </a:ext>
                  </a:extLst>
                </a:gridCol>
              </a:tblGrid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名称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规格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厂家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链接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00420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电化学池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定制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47214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物镜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×10,×10, 160/0.17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SAGA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sng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https://detail.tmall.com/item.htm?id=562958111033&amp;skuId=3706332507927</a:t>
                      </a:r>
                      <a:endParaRPr lang="en-US" sz="1000" b="0" i="0" u="sng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138116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分光镜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30*30 nm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北京永兴感知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分光片 </a:t>
                      </a:r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50/50 45</a:t>
                      </a:r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度半反半透分光片 分光镜 分光平片</a:t>
                      </a:r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</a:t>
                      </a:r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淘宝网 </a:t>
                      </a:r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000" b="0" i="0" u="sng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taobao.com)</a:t>
                      </a:r>
                      <a:endParaRPr lang="en-US" sz="1000" b="0" i="0" u="sng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593403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目镜</a:t>
                      </a:r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选装</a:t>
                      </a:r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智能手机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809757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平面镜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d=30 mm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宇宙光学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经济型圆形反射镜 光学玻璃平面反射镜前表面反射镜定制全反镜片</a:t>
                      </a:r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</a:t>
                      </a:r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淘宝网 </a:t>
                      </a:r>
                      <a:r>
                        <a:rPr lang="en-US" altLang="zh-CN" sz="1000" b="0" i="0" u="sng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(taobao.com)</a:t>
                      </a:r>
                      <a:endParaRPr lang="zh-CN" altLang="en-US" sz="1000" b="0" i="0" u="sng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83145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平面镜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Φ30 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mm，10 mm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宇宙光学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经济型圆形反射镜 光学玻璃平面反射镜前表面反射镜定制全反镜片</a:t>
                      </a:r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</a:t>
                      </a:r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淘宝网 </a:t>
                      </a:r>
                      <a:r>
                        <a:rPr lang="en-US" altLang="zh-CN" sz="1000" b="0" i="0" u="sng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(taobao.com)</a:t>
                      </a:r>
                      <a:endParaRPr lang="zh-CN" altLang="en-US" sz="1000" b="0" i="0" u="sng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09520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分光镜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30*30 nm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北京永兴感知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分光片 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50/50 45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度半反半透分光片 分光镜 分光平片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淘宝网 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000" b="0" i="0" u="sng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taobao.com)</a:t>
                      </a:r>
                      <a:endParaRPr lang="en-US" sz="10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242073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激光器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532 nm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迈致激光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532nm10mw</a:t>
                      </a:r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可调功率激光模组，可调功率绿光激光器，绿光指示器</a:t>
                      </a:r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</a:t>
                      </a:r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淘宝网 </a:t>
                      </a:r>
                      <a:r>
                        <a:rPr lang="en-US" altLang="zh-CN" sz="1000" b="0" i="0" u="sng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(taobao.com)</a:t>
                      </a:r>
                      <a:endParaRPr lang="zh-CN" altLang="en-US" sz="1000" b="0" i="0" u="sng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191070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滤光片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532 nm</a:t>
                      </a:r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阻光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北京永兴感知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532nm</a:t>
                      </a:r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带阻滤光片 负性滤镜 </a:t>
                      </a:r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532</a:t>
                      </a:r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陷波片 截止绿光 尺寸可定制</a:t>
                      </a:r>
                      <a:r>
                        <a:rPr lang="en-US" altLang="zh-CN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</a:t>
                      </a:r>
                      <a:r>
                        <a:rPr lang="zh-CN" alt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淘宝网 </a:t>
                      </a:r>
                      <a:r>
                        <a:rPr lang="en-US" altLang="zh-CN" sz="1000" b="0" i="0" u="sng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(taobao.com)</a:t>
                      </a:r>
                      <a:endParaRPr lang="zh-CN" altLang="en-US" sz="1000" b="0" i="0" u="sng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574228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准直管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可调焦，可见光区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国阳自动化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准直镜筒调焦镜头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SMA905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接口光斑直径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ø1~ø6mm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可调节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淘宝网 </a:t>
                      </a:r>
                      <a:r>
                        <a:rPr lang="en-US" altLang="zh-CN" sz="1000" b="0" i="0" u="sng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(taobao.com)</a:t>
                      </a:r>
                      <a:endParaRPr lang="zh-CN" altLang="en-US" sz="10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62249"/>
                  </a:ext>
                </a:extLst>
              </a:tr>
              <a:tr h="3130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光谱模组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海洋光学</a:t>
                      </a:r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USB2000</a:t>
                      </a:r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，可见光区分光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国阳自动化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SMA905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光纤准直镜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74UV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光纤准直镜石英透镜红外紫外光纤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SMA905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接口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淘宝网 </a:t>
                      </a:r>
                      <a:r>
                        <a:rPr lang="en-US" altLang="zh-CN" sz="1000" b="0" i="0" u="sng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(taobao.com)</a:t>
                      </a:r>
                      <a:endParaRPr lang="zh-CN" altLang="en-US" sz="10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sng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4800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923256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软件分析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实验室</a:t>
                      </a: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windows</a:t>
                      </a:r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电脑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732753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光学平台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立方框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</a:t>
                      </a:r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打印自制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sng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GitHub - openUC2/UC2-GIT: </a:t>
                      </a:r>
                      <a:r>
                        <a:rPr lang="en-US" sz="1000" b="0" i="0" u="sng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Respository</a:t>
                      </a:r>
                      <a:r>
                        <a:rPr lang="en-US" sz="1000" b="0" i="0" u="sng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for Open-Science modular microscope system.</a:t>
                      </a:r>
                      <a:endParaRPr lang="en-US" sz="10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52216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8648" marR="8648" marT="8648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光纤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SMA905，1.5m，</a:t>
                      </a:r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紫外</a:t>
                      </a:r>
                      <a:r>
                        <a:rPr lang="en-US" altLang="zh-CN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可见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国阳自动化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进口海洋光分光计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USB2000+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红外紫外微型光纤光谱仪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海洋光谱卡</a:t>
                      </a:r>
                      <a:r>
                        <a:rPr lang="en-US" altLang="zh-CN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LED-</a:t>
                      </a:r>
                      <a:r>
                        <a:rPr lang="zh-CN" alt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淘宝网 </a:t>
                      </a:r>
                      <a:r>
                        <a:rPr lang="en-US" altLang="zh-CN" sz="1000" b="0" i="0" u="sng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(taobao.com)</a:t>
                      </a:r>
                      <a:endParaRPr lang="zh-CN" altLang="en-US" sz="10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33"/>
                  </a:ext>
                </a:extLst>
              </a:tr>
            </a:tbl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28D531CF-EF61-49AC-A929-FCF1431624A2}"/>
              </a:ext>
            </a:extLst>
          </p:cNvPr>
          <p:cNvSpPr/>
          <p:nvPr/>
        </p:nvSpPr>
        <p:spPr>
          <a:xfrm>
            <a:off x="1876441" y="831280"/>
            <a:ext cx="4841559" cy="2954993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920F015F-5087-429E-99F0-10C964E184EE}"/>
              </a:ext>
            </a:extLst>
          </p:cNvPr>
          <p:cNvSpPr/>
          <p:nvPr/>
        </p:nvSpPr>
        <p:spPr>
          <a:xfrm>
            <a:off x="6802816" y="835153"/>
            <a:ext cx="2543029" cy="2954993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0BB703-469A-43E7-9959-FEED0886B10E}"/>
              </a:ext>
            </a:extLst>
          </p:cNvPr>
          <p:cNvSpPr txBox="1"/>
          <p:nvPr/>
        </p:nvSpPr>
        <p:spPr>
          <a:xfrm>
            <a:off x="328990" y="9790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自行搭建部分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85DAD68-E31E-4454-9045-D1C5F3F6E12C}"/>
              </a:ext>
            </a:extLst>
          </p:cNvPr>
          <p:cNvSpPr txBox="1"/>
          <p:nvPr/>
        </p:nvSpPr>
        <p:spPr>
          <a:xfrm>
            <a:off x="9345845" y="9790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模块集成部分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01293D9-9026-4DF3-9164-7D1FFEBBA703}"/>
              </a:ext>
            </a:extLst>
          </p:cNvPr>
          <p:cNvSpPr txBox="1"/>
          <p:nvPr/>
        </p:nvSpPr>
        <p:spPr>
          <a:xfrm>
            <a:off x="9429055" y="3474826"/>
            <a:ext cx="2271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计划光路图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4276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AFEAF728-3812-4339-B76B-6C141707EB13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10377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树脂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打印光学框架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CE030BE-D94B-4E0A-8BD9-E62A9ECD6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28" y="1071897"/>
            <a:ext cx="1827965" cy="52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3EC926-BE44-4002-A066-6B2D1A51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6" y="914400"/>
            <a:ext cx="7286625" cy="30861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4414811-5FB5-4CB0-B2A0-AEBE6D5C1C8E}"/>
              </a:ext>
            </a:extLst>
          </p:cNvPr>
          <p:cNvSpPr txBox="1"/>
          <p:nvPr/>
        </p:nvSpPr>
        <p:spPr>
          <a:xfrm>
            <a:off x="71581" y="6262300"/>
            <a:ext cx="685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Diederich, B.; Lachmann, R.; Carlstedt, S.; et al. </a:t>
            </a:r>
            <a:r>
              <a:rPr lang="nl-NL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Commun </a:t>
            </a:r>
            <a:r>
              <a:rPr lang="nl-NL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nl-NL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nl-NL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(1).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A60E9D3-7344-4553-A989-1C3C587D9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004" y="1511008"/>
            <a:ext cx="198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B47A3DA-DDAA-498C-8D8E-95D2AA09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34" y="4064912"/>
            <a:ext cx="1851947" cy="19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194B389-1DA6-4B6F-AEAA-95B893F05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456" y="3963765"/>
            <a:ext cx="1949087" cy="20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8C6F8B4-64EC-4965-947A-9EEF3F2D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73" y="4064912"/>
            <a:ext cx="2105863" cy="194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4AB384C-58E7-4FF1-8C97-F277AEE1407D}"/>
              </a:ext>
            </a:extLst>
          </p:cNvPr>
          <p:cNvSpPr txBox="1"/>
          <p:nvPr/>
        </p:nvSpPr>
        <p:spPr>
          <a:xfrm>
            <a:off x="9043943" y="6200745"/>
            <a:ext cx="2443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光学框架模型示意图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606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2797E5F7-16A3-4573-A794-9B9187BB297A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树脂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打印光学框架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414811-5FB5-4CB0-B2A0-AEBE6D5C1C8E}"/>
              </a:ext>
            </a:extLst>
          </p:cNvPr>
          <p:cNvSpPr txBox="1"/>
          <p:nvPr/>
        </p:nvSpPr>
        <p:spPr>
          <a:xfrm>
            <a:off x="71581" y="6262300"/>
            <a:ext cx="685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Diederich, B.; Lachmann, R.; Carlstedt, S.; et al. </a:t>
            </a:r>
            <a:r>
              <a:rPr lang="nl-NL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Commun </a:t>
            </a:r>
            <a:r>
              <a:rPr lang="nl-NL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nl-NL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nl-NL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CB232C2-0E3C-43C2-9FEA-F08D9C91E56B}"/>
              </a:ext>
            </a:extLst>
          </p:cNvPr>
          <p:cNvGrpSpPr/>
          <p:nvPr/>
        </p:nvGrpSpPr>
        <p:grpSpPr>
          <a:xfrm>
            <a:off x="1266737" y="914400"/>
            <a:ext cx="9049115" cy="4806788"/>
            <a:chOff x="787343" y="1054256"/>
            <a:chExt cx="9986406" cy="5304666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8B47A3DA-DDAA-498C-8D8E-95D2AA09A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43" y="1109031"/>
              <a:ext cx="1851947" cy="1917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F194B389-1DA6-4B6F-AEAA-95B893F05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8909" y="1054256"/>
              <a:ext cx="1949087" cy="2027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F8C6F8B4-64EC-4965-947A-9EEF3F2D7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288" y="1054256"/>
              <a:ext cx="2105863" cy="194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B78B13C-B6B4-4C6F-BC37-8356A5D4A5BC}"/>
                </a:ext>
              </a:extLst>
            </p:cNvPr>
            <p:cNvGrpSpPr/>
            <p:nvPr/>
          </p:nvGrpSpPr>
          <p:grpSpPr>
            <a:xfrm>
              <a:off x="985995" y="3075536"/>
              <a:ext cx="4002018" cy="2909765"/>
              <a:chOff x="985995" y="3075536"/>
              <a:chExt cx="4002018" cy="2909765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" name="3D 模型 3">
                    <a:extLst>
                      <a:ext uri="{FF2B5EF4-FFF2-40B4-BE49-F238E27FC236}">
                        <a16:creationId xmlns:a16="http://schemas.microsoft.com/office/drawing/2014/main" id="{2316A15E-C806-4FA0-9469-01EB0FB3C8C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675302582"/>
                      </p:ext>
                    </p:extLst>
                  </p:nvPr>
                </p:nvGraphicFramePr>
                <p:xfrm>
                  <a:off x="2496646" y="3075536"/>
                  <a:ext cx="2491367" cy="2909765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2491367" cy="290976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74280358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20079" d="1000000"/>
                        <am3d:preTrans dx="454" dy="-12650281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515226" ay="-1282894" az="-585484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309184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" name="3D 模型 3">
                    <a:extLst>
                      <a:ext uri="{FF2B5EF4-FFF2-40B4-BE49-F238E27FC236}">
                        <a16:creationId xmlns:a16="http://schemas.microsoft.com/office/drawing/2014/main" id="{2316A15E-C806-4FA0-9469-01EB0FB3C8C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815610" y="2745969"/>
                    <a:ext cx="2257536" cy="26366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5" name="3D 模型 4">
                    <a:extLst>
                      <a:ext uri="{FF2B5EF4-FFF2-40B4-BE49-F238E27FC236}">
                        <a16:creationId xmlns:a16="http://schemas.microsoft.com/office/drawing/2014/main" id="{CCBA6A6D-0B0E-4788-BDD3-1628EC8E5C2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26225561"/>
                      </p:ext>
                    </p:extLst>
                  </p:nvPr>
                </p:nvGraphicFramePr>
                <p:xfrm rot="519368">
                  <a:off x="985995" y="3675506"/>
                  <a:ext cx="2413658" cy="1155676"/>
                </p:xfrm>
                <a:graphic>
                  <a:graphicData uri="http://schemas.microsoft.com/office/drawing/2017/model3d">
                    <am3d:model3d r:embed="rId7">
                      <am3d:spPr>
                        <a:xfrm rot="519368">
                          <a:off x="0" y="0"/>
                          <a:ext cx="2413658" cy="115567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43347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22727" d="1000000"/>
                        <am3d:preTrans dx="0" dy="-1636363" dz="34897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1832449" ay="578815" az="-338812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220432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5" name="3D 模型 4">
                    <a:extLst>
                      <a:ext uri="{FF2B5EF4-FFF2-40B4-BE49-F238E27FC236}">
                        <a16:creationId xmlns:a16="http://schemas.microsoft.com/office/drawing/2014/main" id="{CCBA6A6D-0B0E-4788-BDD3-1628EC8E5C2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519368">
                    <a:off x="1446744" y="3289628"/>
                    <a:ext cx="2187120" cy="104720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模型 9">
                  <a:extLst>
                    <a:ext uri="{FF2B5EF4-FFF2-40B4-BE49-F238E27FC236}">
                      <a16:creationId xmlns:a16="http://schemas.microsoft.com/office/drawing/2014/main" id="{F3FE65C0-0DA5-4E26-A090-ABF23298DA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2479382"/>
                    </p:ext>
                  </p:extLst>
                </p:nvPr>
              </p:nvGraphicFramePr>
              <p:xfrm>
                <a:off x="5360583" y="3412638"/>
                <a:ext cx="2547271" cy="2585290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2547271" cy="2585290"/>
                      </a:xfrm>
                      <a:prstGeom prst="rect">
                        <a:avLst/>
                      </a:prstGeom>
                    </am3d:spPr>
                    <am3d:camera>
                      <am3d:pos x="0" y="0" z="6718649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0079" d="1000000"/>
                      <am3d:preTrans dx="454" dy="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630168" ay="1691606" az="7701658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27165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模型 9">
                  <a:extLst>
                    <a:ext uri="{FF2B5EF4-FFF2-40B4-BE49-F238E27FC236}">
                      <a16:creationId xmlns:a16="http://schemas.microsoft.com/office/drawing/2014/main" id="{F3FE65C0-0DA5-4E26-A090-ABF23298DA5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10748" y="3051432"/>
                  <a:ext cx="2308193" cy="234264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9343F27-8D5F-47DC-A690-D774F1F79ED6}"/>
                </a:ext>
              </a:extLst>
            </p:cNvPr>
            <p:cNvSpPr txBox="1"/>
            <p:nvPr/>
          </p:nvSpPr>
          <p:spPr>
            <a:xfrm>
              <a:off x="1484715" y="3036805"/>
              <a:ext cx="1551709" cy="373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a.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平面镜</a:t>
              </a:r>
              <a:endParaRPr lang="zh-CN" altLang="en-US" sz="160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D74AB4A-EB64-46D7-8B8B-43C6EEA6F111}"/>
                </a:ext>
              </a:extLst>
            </p:cNvPr>
            <p:cNvSpPr txBox="1"/>
            <p:nvPr/>
          </p:nvSpPr>
          <p:spPr>
            <a:xfrm>
              <a:off x="3676043" y="3036805"/>
              <a:ext cx="1551709" cy="373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b.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滤光片</a:t>
              </a:r>
              <a:endParaRPr lang="zh-CN" altLang="en-US" sz="16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B8E37DE-29DA-48B0-9B37-8E8475D4E4D7}"/>
                </a:ext>
              </a:extLst>
            </p:cNvPr>
            <p:cNvSpPr txBox="1"/>
            <p:nvPr/>
          </p:nvSpPr>
          <p:spPr>
            <a:xfrm>
              <a:off x="6154591" y="3036805"/>
              <a:ext cx="1551709" cy="373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c.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分光镜</a:t>
              </a:r>
              <a:endParaRPr lang="zh-CN" altLang="en-US" sz="16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A89C17-06BB-4504-9274-25174C8D7697}"/>
                </a:ext>
              </a:extLst>
            </p:cNvPr>
            <p:cNvSpPr txBox="1"/>
            <p:nvPr/>
          </p:nvSpPr>
          <p:spPr>
            <a:xfrm>
              <a:off x="5804650" y="5985301"/>
              <a:ext cx="1551709" cy="373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f.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光纤准直管</a:t>
              </a:r>
              <a:endParaRPr lang="zh-CN" altLang="en-US" sz="16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679BAD6-EA97-4FA0-A256-49DDB129100D}"/>
                </a:ext>
              </a:extLst>
            </p:cNvPr>
            <p:cNvSpPr txBox="1"/>
            <p:nvPr/>
          </p:nvSpPr>
          <p:spPr>
            <a:xfrm>
              <a:off x="1799512" y="5974190"/>
              <a:ext cx="2312909" cy="373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e.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可调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45</a:t>
              </a:r>
              <a:r>
                <a:rPr lang="en-US" altLang="zh-CN" sz="1600" baseline="30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分光镜套件</a:t>
              </a:r>
              <a:endParaRPr lang="zh-CN" altLang="en-US" sz="1600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3D 模型 12">
                  <a:extLst>
                    <a:ext uri="{FF2B5EF4-FFF2-40B4-BE49-F238E27FC236}">
                      <a16:creationId xmlns:a16="http://schemas.microsoft.com/office/drawing/2014/main" id="{B5BFC1DF-DD26-41B7-98D6-3C4AD9A47E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65707804"/>
                    </p:ext>
                  </p:extLst>
                </p:nvPr>
              </p:nvGraphicFramePr>
              <p:xfrm>
                <a:off x="8282382" y="3658342"/>
                <a:ext cx="2491367" cy="1835466"/>
              </p:xfrm>
              <a:graphic>
                <a:graphicData uri="http://schemas.microsoft.com/office/drawing/2017/model3d">
                  <am3d:model3d r:embed="rId11">
                    <am3d:spPr>
                      <a:xfrm>
                        <a:off x="0" y="0"/>
                        <a:ext cx="2491367" cy="1835466"/>
                      </a:xfrm>
                      <a:prstGeom prst="rect">
                        <a:avLst/>
                      </a:prstGeom>
                    </am3d:spPr>
                    <am3d:camera>
                      <am3d:pos x="0" y="0" z="669470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0079" d="1000000"/>
                      <am3d:preTrans dx="454" dy="-2891492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748772" ay="873628" az="478831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62833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模型 12">
                  <a:extLst>
                    <a:ext uri="{FF2B5EF4-FFF2-40B4-BE49-F238E27FC236}">
                      <a16:creationId xmlns:a16="http://schemas.microsoft.com/office/drawing/2014/main" id="{B5BFC1DF-DD26-41B7-98D6-3C4AD9A47E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58316" y="3274075"/>
                  <a:ext cx="2257536" cy="166319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D4730EF-D4D9-46D9-96A7-490868FE595C}"/>
                </a:ext>
              </a:extLst>
            </p:cNvPr>
            <p:cNvSpPr txBox="1"/>
            <p:nvPr/>
          </p:nvSpPr>
          <p:spPr>
            <a:xfrm>
              <a:off x="8824228" y="5903807"/>
              <a:ext cx="1551709" cy="373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g.</a:t>
              </a:r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样品池卡槽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3FB5CA1-D59F-4B85-AFB1-7BDA0E331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2059" y="1055163"/>
              <a:ext cx="2253147" cy="206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7DD5FF0-1FDA-4B3E-B249-75B8B114BA63}"/>
                </a:ext>
              </a:extLst>
            </p:cNvPr>
            <p:cNvSpPr txBox="1"/>
            <p:nvPr/>
          </p:nvSpPr>
          <p:spPr>
            <a:xfrm>
              <a:off x="9027593" y="3036805"/>
              <a:ext cx="1551709" cy="373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d.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物镜</a:t>
              </a:r>
              <a:endParaRPr lang="zh-CN" altLang="en-US" sz="1600" dirty="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348D5A9-08DB-4DAC-A88D-D33B7FCDEB22}"/>
              </a:ext>
            </a:extLst>
          </p:cNvPr>
          <p:cNvSpPr txBox="1"/>
          <p:nvPr/>
        </p:nvSpPr>
        <p:spPr>
          <a:xfrm>
            <a:off x="4591255" y="5847534"/>
            <a:ext cx="2443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部分光学模块模型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8497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87986BC-FE28-4461-B359-6CC2013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81" y="6603711"/>
            <a:ext cx="2743200" cy="235528"/>
          </a:xfrm>
        </p:spPr>
        <p:txBody>
          <a:bodyPr/>
          <a:lstStyle/>
          <a:p>
            <a:fld id="{A4AA01C6-CC92-4F47-A094-CD40A625E7A1}" type="datetime1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2024/9/20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CC88D99-4352-444C-8798-3E55F014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873" y="6570519"/>
            <a:ext cx="4680527" cy="25919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electrochemical in-situ Raman spectrometer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4B1A89-124F-43B3-A552-4532379D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895" y="6570518"/>
            <a:ext cx="2743200" cy="259195"/>
          </a:xfrm>
        </p:spPr>
        <p:txBody>
          <a:bodyPr/>
          <a:lstStyle/>
          <a:p>
            <a:fld id="{CCBA9D17-A0D3-409F-BFF9-E5BAE63FEE36}" type="slidenum">
              <a:rPr lang="zh-CN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EF5E9D5-C5FE-4A4A-B9F6-44250F31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886212"/>
              </p:ext>
            </p:extLst>
          </p:nvPr>
        </p:nvGraphicFramePr>
        <p:xfrm>
          <a:off x="0" y="0"/>
          <a:ext cx="12192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0132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25943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8221745"/>
                    </a:ext>
                  </a:extLst>
                </a:gridCol>
              </a:tblGrid>
              <a:tr h="42608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项目背景</a:t>
                      </a:r>
                      <a:endParaRPr lang="en-US" altLang="zh-CN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研究进展</a:t>
                      </a:r>
                      <a:endParaRPr lang="en-US" altLang="zh-CN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当前问题</a:t>
                      </a:r>
                      <a:endPara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OO</a:t>
                      </a:r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9153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CE61FB74-6EC7-4086-B5E7-BE4E9B9D9263}"/>
              </a:ext>
            </a:extLst>
          </p:cNvPr>
          <p:cNvSpPr txBox="1"/>
          <p:nvPr/>
        </p:nvSpPr>
        <p:spPr>
          <a:xfrm>
            <a:off x="0" y="4572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初步组装仪器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4E1D68E-4140-4184-8DBD-10B65CECB240}"/>
              </a:ext>
            </a:extLst>
          </p:cNvPr>
          <p:cNvGrpSpPr/>
          <p:nvPr/>
        </p:nvGrpSpPr>
        <p:grpSpPr>
          <a:xfrm>
            <a:off x="2930087" y="914400"/>
            <a:ext cx="5766097" cy="2314208"/>
            <a:chOff x="1870869" y="997534"/>
            <a:chExt cx="5766097" cy="2314208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2EC0330-5ADC-4037-9FC8-479614F9DEEA}"/>
                </a:ext>
              </a:extLst>
            </p:cNvPr>
            <p:cNvSpPr/>
            <p:nvPr/>
          </p:nvSpPr>
          <p:spPr>
            <a:xfrm rot="9515138" flipH="1">
              <a:off x="6328450" y="2173579"/>
              <a:ext cx="482239" cy="588440"/>
            </a:xfrm>
            <a:custGeom>
              <a:avLst/>
              <a:gdLst>
                <a:gd name="connsiteX0" fmla="*/ 211239 w 312911"/>
                <a:gd name="connsiteY0" fmla="*/ 0 h 533400"/>
                <a:gd name="connsiteX1" fmla="*/ 1689 w 312911"/>
                <a:gd name="connsiteY1" fmla="*/ 209550 h 533400"/>
                <a:gd name="connsiteX2" fmla="*/ 312839 w 312911"/>
                <a:gd name="connsiteY2" fmla="*/ 361950 h 533400"/>
                <a:gd name="connsiteX3" fmla="*/ 33439 w 312911"/>
                <a:gd name="connsiteY3" fmla="*/ 508000 h 533400"/>
                <a:gd name="connsiteX4" fmla="*/ 27089 w 312911"/>
                <a:gd name="connsiteY4" fmla="*/ 508000 h 533400"/>
                <a:gd name="connsiteX5" fmla="*/ 39789 w 312911"/>
                <a:gd name="connsiteY5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911" h="533400">
                  <a:moveTo>
                    <a:pt x="211239" y="0"/>
                  </a:moveTo>
                  <a:cubicBezTo>
                    <a:pt x="97997" y="74612"/>
                    <a:pt x="-15244" y="149225"/>
                    <a:pt x="1689" y="209550"/>
                  </a:cubicBezTo>
                  <a:cubicBezTo>
                    <a:pt x="18622" y="269875"/>
                    <a:pt x="307547" y="312208"/>
                    <a:pt x="312839" y="361950"/>
                  </a:cubicBezTo>
                  <a:cubicBezTo>
                    <a:pt x="318131" y="411692"/>
                    <a:pt x="33439" y="508000"/>
                    <a:pt x="33439" y="508000"/>
                  </a:cubicBezTo>
                  <a:cubicBezTo>
                    <a:pt x="-14186" y="532342"/>
                    <a:pt x="26031" y="503767"/>
                    <a:pt x="27089" y="508000"/>
                  </a:cubicBezTo>
                  <a:cubicBezTo>
                    <a:pt x="28147" y="512233"/>
                    <a:pt x="29206" y="532342"/>
                    <a:pt x="39789" y="533400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E1B3E84-A5E5-4F30-B26D-0108A825424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462" y="2892249"/>
              <a:ext cx="532074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CC0AAD6-7A16-49D3-9720-6A70CCE6E760}"/>
                </a:ext>
              </a:extLst>
            </p:cNvPr>
            <p:cNvCxnSpPr>
              <a:cxnSpLocks/>
            </p:cNvCxnSpPr>
            <p:nvPr/>
          </p:nvCxnSpPr>
          <p:spPr>
            <a:xfrm>
              <a:off x="4311495" y="2842809"/>
              <a:ext cx="532041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EF9A21F-13CB-47EE-A22D-408D254DB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2960" y="2800002"/>
              <a:ext cx="55057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74E8219-D9CE-41BC-B64F-FD8DACFA41F9}"/>
                </a:ext>
              </a:extLst>
            </p:cNvPr>
            <p:cNvCxnSpPr>
              <a:cxnSpLocks/>
            </p:cNvCxnSpPr>
            <p:nvPr/>
          </p:nvCxnSpPr>
          <p:spPr>
            <a:xfrm>
              <a:off x="2714803" y="2892249"/>
              <a:ext cx="1597213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BA6A8AF-9CB0-48E4-BB6D-3B92CEA14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855" y="1622355"/>
              <a:ext cx="0" cy="1279475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7FE8A8C-7946-4319-94A3-9DAB270D2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248" y="1661766"/>
              <a:ext cx="0" cy="1138236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4F64527-9D6E-4F91-9ADD-CDCBB2ED65E1}"/>
                </a:ext>
              </a:extLst>
            </p:cNvPr>
            <p:cNvGrpSpPr/>
            <p:nvPr/>
          </p:nvGrpSpPr>
          <p:grpSpPr>
            <a:xfrm>
              <a:off x="2473847" y="2681152"/>
              <a:ext cx="244918" cy="297182"/>
              <a:chOff x="2486015" y="2664166"/>
              <a:chExt cx="244918" cy="297182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2B944F1C-B2AC-4DCC-8E1B-209A903B5028}"/>
                  </a:ext>
                </a:extLst>
              </p:cNvPr>
              <p:cNvSpPr/>
              <p:nvPr/>
            </p:nvSpPr>
            <p:spPr>
              <a:xfrm rot="10800000">
                <a:off x="2543190" y="2664166"/>
                <a:ext cx="187743" cy="29718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67959D63-6CF2-4B73-AE72-1CAA507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486015" y="2664167"/>
                <a:ext cx="57175" cy="29718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59B67FD-622F-40C6-93C2-D477643B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420" y="2390095"/>
              <a:ext cx="923546" cy="768098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8236AA-2DD4-4183-B0E0-A0B505AB04E2}"/>
                </a:ext>
              </a:extLst>
            </p:cNvPr>
            <p:cNvGrpSpPr/>
            <p:nvPr/>
          </p:nvGrpSpPr>
          <p:grpSpPr>
            <a:xfrm rot="16200000">
              <a:off x="3232455" y="1368864"/>
              <a:ext cx="420499" cy="314147"/>
              <a:chOff x="4523231" y="3049800"/>
              <a:chExt cx="783338" cy="585217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666B0B99-40FE-43A1-92BB-6EB29451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3231" y="3049800"/>
                <a:ext cx="783338" cy="585217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4F0F807-9A5C-48DC-9D08-9848CAC933DF}"/>
                  </a:ext>
                </a:extLst>
              </p:cNvPr>
              <p:cNvSpPr/>
              <p:nvPr/>
            </p:nvSpPr>
            <p:spPr>
              <a:xfrm>
                <a:off x="4523232" y="3192511"/>
                <a:ext cx="722662" cy="2960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3752002-5588-4E12-99AE-D8569D75329D}"/>
                </a:ext>
              </a:extLst>
            </p:cNvPr>
            <p:cNvCxnSpPr>
              <a:cxnSpLocks/>
              <a:stCxn id="72" idx="1"/>
              <a:endCxn id="51" idx="1"/>
            </p:cNvCxnSpPr>
            <p:nvPr/>
          </p:nvCxnSpPr>
          <p:spPr>
            <a:xfrm>
              <a:off x="3441692" y="1736187"/>
              <a:ext cx="1013" cy="1111354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2D8CA21-D9B6-4289-BAC7-F0C46FB00BED}"/>
                </a:ext>
              </a:extLst>
            </p:cNvPr>
            <p:cNvCxnSpPr>
              <a:cxnSpLocks/>
            </p:cNvCxnSpPr>
            <p:nvPr/>
          </p:nvCxnSpPr>
          <p:spPr>
            <a:xfrm>
              <a:off x="2714903" y="2842809"/>
              <a:ext cx="1597113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D5216F5-4333-46A6-BAEA-EC754FB81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8835" y="2778571"/>
              <a:ext cx="1602628" cy="6698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C10DD5AD-7A4D-4B79-843F-A544BD363258}"/>
                </a:ext>
              </a:extLst>
            </p:cNvPr>
            <p:cNvSpPr/>
            <p:nvPr/>
          </p:nvSpPr>
          <p:spPr>
            <a:xfrm>
              <a:off x="5367580" y="1780045"/>
              <a:ext cx="1091048" cy="56513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49B4D1C9-7929-406B-BB17-85D693D6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956" y="2723137"/>
              <a:ext cx="64008" cy="251647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020A731B-8EDB-4D51-BF95-6783B50D4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4" t="3774" r="53375" b="4156"/>
            <a:stretch/>
          </p:blipFill>
          <p:spPr>
            <a:xfrm rot="2731567">
              <a:off x="3435861" y="2731560"/>
              <a:ext cx="45719" cy="264585"/>
            </a:xfrm>
            <a:prstGeom prst="rect">
              <a:avLst/>
            </a:prstGeom>
          </p:spPr>
        </p:pic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931419F5-E110-4C2A-B9D5-64536C1D43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3536" y="2800002"/>
              <a:ext cx="234187" cy="4280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462D9343-952B-4A49-92A4-FA49EDC99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3536" y="2847541"/>
              <a:ext cx="234188" cy="54289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A0CFE9C-F2D6-4EC8-9FAE-27F076E2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3536" y="2842809"/>
              <a:ext cx="234187" cy="1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3489C8E1-D7C8-4B49-A6E9-2683F7042635}"/>
                </a:ext>
              </a:extLst>
            </p:cNvPr>
            <p:cNvSpPr/>
            <p:nvPr/>
          </p:nvSpPr>
          <p:spPr>
            <a:xfrm rot="5400000">
              <a:off x="5056963" y="2787847"/>
              <a:ext cx="79637" cy="109244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ACAB86B-8CB5-4992-9994-16B7630072EE}"/>
                </a:ext>
              </a:extLst>
            </p:cNvPr>
            <p:cNvSpPr/>
            <p:nvPr/>
          </p:nvSpPr>
          <p:spPr>
            <a:xfrm>
              <a:off x="5142654" y="2375187"/>
              <a:ext cx="944447" cy="614575"/>
            </a:xfrm>
            <a:custGeom>
              <a:avLst/>
              <a:gdLst>
                <a:gd name="connsiteX0" fmla="*/ 0 w 944447"/>
                <a:gd name="connsiteY0" fmla="*/ 466725 h 614575"/>
                <a:gd name="connsiteX1" fmla="*/ 490537 w 944447"/>
                <a:gd name="connsiteY1" fmla="*/ 614363 h 614575"/>
                <a:gd name="connsiteX2" fmla="*/ 897731 w 944447"/>
                <a:gd name="connsiteY2" fmla="*/ 438150 h 614575"/>
                <a:gd name="connsiteX3" fmla="*/ 414337 w 944447"/>
                <a:gd name="connsiteY3" fmla="*/ 345282 h 614575"/>
                <a:gd name="connsiteX4" fmla="*/ 912018 w 944447"/>
                <a:gd name="connsiteY4" fmla="*/ 278607 h 614575"/>
                <a:gd name="connsiteX5" fmla="*/ 854868 w 944447"/>
                <a:gd name="connsiteY5" fmla="*/ 0 h 6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447" h="614575">
                  <a:moveTo>
                    <a:pt x="0" y="466725"/>
                  </a:moveTo>
                  <a:cubicBezTo>
                    <a:pt x="170457" y="542925"/>
                    <a:pt x="340915" y="619125"/>
                    <a:pt x="490537" y="614363"/>
                  </a:cubicBezTo>
                  <a:cubicBezTo>
                    <a:pt x="640159" y="609601"/>
                    <a:pt x="910431" y="482997"/>
                    <a:pt x="897731" y="438150"/>
                  </a:cubicBezTo>
                  <a:cubicBezTo>
                    <a:pt x="885031" y="393303"/>
                    <a:pt x="411956" y="371872"/>
                    <a:pt x="414337" y="345282"/>
                  </a:cubicBezTo>
                  <a:cubicBezTo>
                    <a:pt x="416718" y="318691"/>
                    <a:pt x="838596" y="336154"/>
                    <a:pt x="912018" y="278607"/>
                  </a:cubicBezTo>
                  <a:cubicBezTo>
                    <a:pt x="985440" y="221060"/>
                    <a:pt x="920154" y="110530"/>
                    <a:pt x="854868" y="0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E8EA7CA-9556-4E1E-A3C2-25E3CF1AFAC4}"/>
                </a:ext>
              </a:extLst>
            </p:cNvPr>
            <p:cNvSpPr txBox="1"/>
            <p:nvPr/>
          </p:nvSpPr>
          <p:spPr>
            <a:xfrm>
              <a:off x="2971049" y="997534"/>
              <a:ext cx="10919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⑧</a:t>
              </a:r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532 nm </a:t>
              </a:r>
              <a:r>
                <a: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激光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7587AE9-F678-4ABE-85B3-C65BC32D46DA}"/>
                </a:ext>
              </a:extLst>
            </p:cNvPr>
            <p:cNvSpPr txBox="1"/>
            <p:nvPr/>
          </p:nvSpPr>
          <p:spPr>
            <a:xfrm>
              <a:off x="5394408" y="1960004"/>
              <a:ext cx="8851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0" i="0" dirty="0">
                  <a:solidFill>
                    <a:srgbClr val="333333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⑫</a:t>
              </a:r>
              <a:r>
                <a: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光谱模组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2E7D90C-184D-4371-BFF1-2E15A85E7C9E}"/>
                </a:ext>
              </a:extLst>
            </p:cNvPr>
            <p:cNvSpPr txBox="1"/>
            <p:nvPr/>
          </p:nvSpPr>
          <p:spPr>
            <a:xfrm>
              <a:off x="6702245" y="2136830"/>
              <a:ext cx="8851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0" i="0" dirty="0">
                  <a:solidFill>
                    <a:srgbClr val="333333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⑬</a:t>
              </a:r>
              <a:r>
                <a: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软件分析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1F891F9-AC63-4794-90ED-A4670112E392}"/>
                </a:ext>
              </a:extLst>
            </p:cNvPr>
            <p:cNvSpPr txBox="1"/>
            <p:nvPr/>
          </p:nvSpPr>
          <p:spPr>
            <a:xfrm>
              <a:off x="4463094" y="2475689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⑩准直管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7BD134D-790D-4806-A2EA-D5ADA8DEDA43}"/>
                </a:ext>
              </a:extLst>
            </p:cNvPr>
            <p:cNvSpPr txBox="1"/>
            <p:nvPr/>
          </p:nvSpPr>
          <p:spPr>
            <a:xfrm>
              <a:off x="2313794" y="3041012"/>
              <a:ext cx="5886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②物镜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7F0B6A0-6F0C-48D3-A435-21D35C494BF1}"/>
                </a:ext>
              </a:extLst>
            </p:cNvPr>
            <p:cNvSpPr txBox="1"/>
            <p:nvPr/>
          </p:nvSpPr>
          <p:spPr>
            <a:xfrm>
              <a:off x="1870869" y="3057826"/>
              <a:ext cx="5886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样品池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E66617D-8F56-4BF3-9B88-2F70B505C6AE}"/>
                </a:ext>
              </a:extLst>
            </p:cNvPr>
            <p:cNvSpPr txBox="1"/>
            <p:nvPr/>
          </p:nvSpPr>
          <p:spPr>
            <a:xfrm>
              <a:off x="3051030" y="3050776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⑦分光镜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CB83F57-5EC0-45C0-80F3-34D6D3AAEA85}"/>
                </a:ext>
              </a:extLst>
            </p:cNvPr>
            <p:cNvSpPr txBox="1"/>
            <p:nvPr/>
          </p:nvSpPr>
          <p:spPr>
            <a:xfrm>
              <a:off x="5654622" y="2936685"/>
              <a:ext cx="6158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0" i="0" dirty="0">
                  <a:solidFill>
                    <a:srgbClr val="333333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⑪</a:t>
              </a:r>
              <a:r>
                <a:rPr lang="zh-CN" altLang="en-US" sz="105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光纤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6B8C5FF-B455-471D-8016-5265A438161C}"/>
                </a:ext>
              </a:extLst>
            </p:cNvPr>
            <p:cNvSpPr txBox="1"/>
            <p:nvPr/>
          </p:nvSpPr>
          <p:spPr>
            <a:xfrm>
              <a:off x="3948502" y="3057826"/>
              <a:ext cx="7248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⑨滤光片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945A01-C337-4B3E-846E-793602FD8025}"/>
                </a:ext>
              </a:extLst>
            </p:cNvPr>
            <p:cNvSpPr/>
            <p:nvPr/>
          </p:nvSpPr>
          <p:spPr>
            <a:xfrm>
              <a:off x="4852392" y="2779044"/>
              <a:ext cx="175911" cy="14289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92AB1F13-77B8-481E-AE7F-9D71B75BCF1E}"/>
                </a:ext>
              </a:extLst>
            </p:cNvPr>
            <p:cNvGrpSpPr/>
            <p:nvPr/>
          </p:nvGrpSpPr>
          <p:grpSpPr>
            <a:xfrm>
              <a:off x="2049780" y="2213920"/>
              <a:ext cx="331532" cy="762057"/>
              <a:chOff x="2049780" y="2213920"/>
              <a:chExt cx="331532" cy="762057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E7D04AB-3C35-4C8D-8F90-DAA540C4EC68}"/>
                  </a:ext>
                </a:extLst>
              </p:cNvPr>
              <p:cNvSpPr/>
              <p:nvPr/>
            </p:nvSpPr>
            <p:spPr>
              <a:xfrm>
                <a:off x="2050643" y="2678795"/>
                <a:ext cx="330669" cy="297182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D41556E-45B6-4156-AE13-7C958C6643AA}"/>
                  </a:ext>
                </a:extLst>
              </p:cNvPr>
              <p:cNvSpPr/>
              <p:nvPr/>
            </p:nvSpPr>
            <p:spPr>
              <a:xfrm>
                <a:off x="2049780" y="2213920"/>
                <a:ext cx="330669" cy="7589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5103EFB4-8178-485D-9833-F55DE69D9A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t="8801" r="10878" b="14289"/>
          <a:stretch/>
        </p:blipFill>
        <p:spPr>
          <a:xfrm rot="16200000">
            <a:off x="3167712" y="3212025"/>
            <a:ext cx="2201460" cy="3268625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93729DF9-F148-430A-88AA-E504DBB6F7DE}"/>
              </a:ext>
            </a:extLst>
          </p:cNvPr>
          <p:cNvSpPr/>
          <p:nvPr/>
        </p:nvSpPr>
        <p:spPr>
          <a:xfrm>
            <a:off x="1876442" y="831281"/>
            <a:ext cx="4366962" cy="245769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6826E334-1275-459D-B8E1-8B26D50FDB40}"/>
              </a:ext>
            </a:extLst>
          </p:cNvPr>
          <p:cNvSpPr/>
          <p:nvPr/>
        </p:nvSpPr>
        <p:spPr>
          <a:xfrm>
            <a:off x="6357756" y="835153"/>
            <a:ext cx="2988090" cy="2496669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B84AD94-282C-429F-A4E4-A823AC0211EB}"/>
              </a:ext>
            </a:extLst>
          </p:cNvPr>
          <p:cNvSpPr txBox="1"/>
          <p:nvPr/>
        </p:nvSpPr>
        <p:spPr>
          <a:xfrm>
            <a:off x="328990" y="9790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自行搭建部分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289A7A3-DD06-4969-A531-DF357AAA3AE2}"/>
              </a:ext>
            </a:extLst>
          </p:cNvPr>
          <p:cNvSpPr txBox="1"/>
          <p:nvPr/>
        </p:nvSpPr>
        <p:spPr>
          <a:xfrm>
            <a:off x="9345845" y="9790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模块集成部分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E568811-16F2-4A6A-8259-CAA6A4A9B249}"/>
              </a:ext>
            </a:extLst>
          </p:cNvPr>
          <p:cNvSpPr txBox="1"/>
          <p:nvPr/>
        </p:nvSpPr>
        <p:spPr>
          <a:xfrm>
            <a:off x="3025673" y="6065006"/>
            <a:ext cx="2505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简易拉曼光谱仪光路</a:t>
            </a:r>
            <a:endParaRPr lang="zh-CN" altLang="en-US" sz="16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D88C4B7-D759-498B-84B2-E5ACC1A73EB0}"/>
              </a:ext>
            </a:extLst>
          </p:cNvPr>
          <p:cNvSpPr txBox="1"/>
          <p:nvPr/>
        </p:nvSpPr>
        <p:spPr>
          <a:xfrm>
            <a:off x="7146319" y="6074411"/>
            <a:ext cx="3623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9.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低分辨乙醇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Raman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信号</a:t>
            </a:r>
            <a:endParaRPr lang="zh-CN" altLang="en-US" sz="16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32E5031-ED78-4A6F-9BB0-F89C6D6495FA}"/>
              </a:ext>
            </a:extLst>
          </p:cNvPr>
          <p:cNvSpPr txBox="1"/>
          <p:nvPr/>
        </p:nvSpPr>
        <p:spPr>
          <a:xfrm>
            <a:off x="4777684" y="3338472"/>
            <a:ext cx="2443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7.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简化版光路示意图</a:t>
            </a:r>
            <a:endParaRPr lang="zh-CN" altLang="en-US" sz="1600" dirty="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9FC14864-BB6A-4FF2-9215-8771D833F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95999" y="3749782"/>
            <a:ext cx="4286925" cy="22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557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北京大学-红色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4070A"/>
      </a:accent1>
      <a:accent2>
        <a:srgbClr val="D7C8B5"/>
      </a:accent2>
      <a:accent3>
        <a:srgbClr val="A5A5A5"/>
      </a:accent3>
      <a:accent4>
        <a:srgbClr val="0B4065"/>
      </a:accent4>
      <a:accent5>
        <a:srgbClr val="5B9BD5"/>
      </a:accent5>
      <a:accent6>
        <a:srgbClr val="70AD47"/>
      </a:accent6>
      <a:hlink>
        <a:srgbClr val="94070A"/>
      </a:hlink>
      <a:folHlink>
        <a:srgbClr val="954F72"/>
      </a:folHlink>
    </a:clrScheme>
    <a:fontScheme name="loawae3m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1307</Words>
  <Application>Microsoft Office PowerPoint</Application>
  <PresentationFormat>宽屏</PresentationFormat>
  <Paragraphs>368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黑体</vt:lpstr>
      <vt:lpstr>楷体</vt:lpstr>
      <vt:lpstr>微软雅黑</vt:lpstr>
      <vt:lpstr>微软雅黑</vt:lpstr>
      <vt:lpstr>Arial</vt:lpstr>
      <vt:lpstr>Times New Roman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月</dc:creator>
  <cp:lastModifiedBy>Xiang Lee</cp:lastModifiedBy>
  <cp:revision>122</cp:revision>
  <dcterms:created xsi:type="dcterms:W3CDTF">2023-03-15T10:54:39Z</dcterms:created>
  <dcterms:modified xsi:type="dcterms:W3CDTF">2024-09-20T12:00:03Z</dcterms:modified>
</cp:coreProperties>
</file>